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6858000" cy="9906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600" y="130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321857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163754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246160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225151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3102100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317653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143422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312977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372926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217748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0D904F-2E8C-0C42-B636-F5FE8238B85F}" type="datetimeFigureOut">
              <a:rPr kumimoji="1" lang="ja-JP" altLang="en-US" smtClean="0"/>
              <a:t>2014/05/11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19223695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40D904F-2E8C-0C42-B636-F5FE8238B85F}" type="datetimeFigureOut">
              <a:rPr kumimoji="1" lang="ja-JP" altLang="en-US" smtClean="0"/>
              <a:t>2014/05/11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42D2B9C-9DD6-4D48-BD2A-9A49298D9EC8}" type="slidenum">
              <a:rPr kumimoji="1" lang="ja-JP" altLang="en-US" smtClean="0"/>
              <a:t>‹#›</a:t>
            </a:fld>
            <a:endParaRPr kumimoji="1" lang="ja-JP" altLang="en-US"/>
          </a:p>
        </p:txBody>
      </p:sp>
    </p:spTree>
    <p:extLst>
      <p:ext uri="{BB962C8B-B14F-4D97-AF65-F5344CB8AC3E}">
        <p14:creationId xmlns:p14="http://schemas.microsoft.com/office/powerpoint/2010/main" val="4194591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jpe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613526"/>
            <a:ext cx="5829300" cy="2123369"/>
          </a:xfrm>
        </p:spPr>
        <p:txBody>
          <a:bodyPr/>
          <a:lstStyle/>
          <a:p>
            <a:r>
              <a:rPr kumimoji="1" lang="en-US" altLang="ja-JP" dirty="0" smtClean="0"/>
              <a:t>『To Belong / </a:t>
            </a:r>
            <a:r>
              <a:rPr kumimoji="1" lang="en-US" altLang="ja-JP" dirty="0" err="1" smtClean="0"/>
              <a:t>Suwung</a:t>
            </a:r>
            <a:r>
              <a:rPr kumimoji="1" lang="en-US" altLang="ja-JP" dirty="0" smtClean="0"/>
              <a:t>』</a:t>
            </a:r>
            <a:endParaRPr kumimoji="1" lang="ja-JP" altLang="en-US" dirty="0"/>
          </a:p>
        </p:txBody>
      </p:sp>
      <p:sp>
        <p:nvSpPr>
          <p:cNvPr id="3" name="サブタイトル 2"/>
          <p:cNvSpPr>
            <a:spLocks noGrp="1"/>
          </p:cNvSpPr>
          <p:nvPr>
            <p:ph type="subTitle" idx="1"/>
          </p:nvPr>
        </p:nvSpPr>
        <p:spPr>
          <a:xfrm>
            <a:off x="452928" y="7007957"/>
            <a:ext cx="6092669" cy="2531533"/>
          </a:xfrm>
        </p:spPr>
        <p:txBody>
          <a:bodyPr/>
          <a:lstStyle/>
          <a:p>
            <a:r>
              <a:rPr lang="ja-JP" altLang="ja-JP" sz="2400" dirty="0">
                <a:solidFill>
                  <a:schemeClr val="tx1"/>
                </a:solidFill>
              </a:rPr>
              <a:t>振付・演出：北村明子</a:t>
            </a:r>
          </a:p>
          <a:p>
            <a:r>
              <a:rPr lang="ja-JP" altLang="ja-JP" sz="2400" dirty="0">
                <a:solidFill>
                  <a:schemeClr val="tx1"/>
                </a:solidFill>
              </a:rPr>
              <a:t>ドラマトゥルグ・演出：</a:t>
            </a:r>
            <a:r>
              <a:rPr lang="en-US" altLang="ja-JP" sz="2400" dirty="0" err="1">
                <a:solidFill>
                  <a:schemeClr val="tx1"/>
                </a:solidFill>
              </a:rPr>
              <a:t>Yudi</a:t>
            </a:r>
            <a:r>
              <a:rPr lang="en-US" altLang="ja-JP" sz="2400" dirty="0">
                <a:solidFill>
                  <a:schemeClr val="tx1"/>
                </a:solidFill>
              </a:rPr>
              <a:t> Ahmad </a:t>
            </a:r>
            <a:r>
              <a:rPr lang="en-US" altLang="ja-JP" sz="2400" dirty="0" err="1">
                <a:solidFill>
                  <a:schemeClr val="tx1"/>
                </a:solidFill>
              </a:rPr>
              <a:t>Tajudin</a:t>
            </a:r>
            <a:endParaRPr lang="ja-JP" altLang="ja-JP" sz="2400" dirty="0">
              <a:solidFill>
                <a:schemeClr val="tx1"/>
              </a:solidFill>
            </a:endParaRPr>
          </a:p>
          <a:p>
            <a:endParaRPr kumimoji="1" lang="ja-JP" altLang="en-US" dirty="0"/>
          </a:p>
        </p:txBody>
      </p:sp>
      <p:pic>
        <p:nvPicPr>
          <p:cNvPr id="4" name="図 3" descr="Macintosh HD:Users:Marie:Dropbox:To Belong/Singapore &amp; HK:To Belong Photo:Unknown のコピー.jpeg"/>
          <p:cNvPicPr/>
          <p:nvPr/>
        </p:nvPicPr>
        <p:blipFill>
          <a:blip r:embed="rId2" cstate="email">
            <a:extLst>
              <a:ext uri="{28A0092B-C50C-407E-A947-70E740481C1C}">
                <a14:useLocalDpi xmlns:a14="http://schemas.microsoft.com/office/drawing/2010/main"/>
              </a:ext>
            </a:extLst>
          </a:blip>
          <a:srcRect/>
          <a:stretch>
            <a:fillRect/>
          </a:stretch>
        </p:blipFill>
        <p:spPr bwMode="auto">
          <a:xfrm>
            <a:off x="1685290" y="3579416"/>
            <a:ext cx="3487420" cy="2173129"/>
          </a:xfrm>
          <a:prstGeom prst="rect">
            <a:avLst/>
          </a:prstGeom>
          <a:noFill/>
          <a:ln>
            <a:noFill/>
          </a:ln>
        </p:spPr>
      </p:pic>
    </p:spTree>
    <p:extLst>
      <p:ext uri="{BB962C8B-B14F-4D97-AF65-F5344CB8AC3E}">
        <p14:creationId xmlns:p14="http://schemas.microsoft.com/office/powerpoint/2010/main" val="35913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8417" y="1245805"/>
            <a:ext cx="6172200" cy="1230695"/>
          </a:xfrm>
          <a:ln w="57150" cmpd="thickThin">
            <a:solidFill>
              <a:schemeClr val="tx1"/>
            </a:solidFill>
          </a:ln>
        </p:spPr>
        <p:txBody>
          <a:bodyPr>
            <a:normAutofit/>
          </a:bodyPr>
          <a:lstStyle/>
          <a:p>
            <a:pPr marL="0" indent="0">
              <a:buNone/>
            </a:pPr>
            <a:r>
              <a:rPr lang="ja-JP" altLang="ja-JP" sz="1400" dirty="0"/>
              <a:t>迷い蝶とは、台風で予期せぬ場所に飛ばされ、海を渡っても、その同一性を作り替えて生き続ける蝶のことだ。この共同制作はその過程が、相手の中に自分を探す旅路そのものであり、他者との新たな関わり方を発見する。どこか</a:t>
            </a:r>
            <a:r>
              <a:rPr lang="ja-JP" altLang="ja-JP" sz="1400" dirty="0" smtClean="0"/>
              <a:t>に属する</a:t>
            </a:r>
            <a:r>
              <a:rPr lang="ja-JP" altLang="ja-JP" sz="1400" dirty="0"/>
              <a:t>ために、あるいは、空を求めて彷徨うように。</a:t>
            </a:r>
            <a:r>
              <a:rPr lang="ja-JP" altLang="ja-JP" sz="1400" dirty="0" smtClean="0"/>
              <a:t>インドネシアと日本</a:t>
            </a:r>
            <a:r>
              <a:rPr lang="ja-JP" altLang="ja-JP" sz="1400" dirty="0"/>
              <a:t>、互いの身体表現を模索しながら激しく、愛おしく続けられていく対話。</a:t>
            </a:r>
          </a:p>
          <a:p>
            <a:endParaRPr kumimoji="1" lang="ja-JP" altLang="en-US" sz="1400" dirty="0"/>
          </a:p>
        </p:txBody>
      </p:sp>
      <p:sp>
        <p:nvSpPr>
          <p:cNvPr id="4" name="タイトル 1"/>
          <p:cNvSpPr txBox="1">
            <a:spLocks/>
          </p:cNvSpPr>
          <p:nvPr/>
        </p:nvSpPr>
        <p:spPr>
          <a:xfrm>
            <a:off x="514350" y="353208"/>
            <a:ext cx="5829300" cy="874002"/>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en-US" altLang="ja-JP" sz="5100" dirty="0" smtClean="0"/>
              <a:t>『To Belong / </a:t>
            </a:r>
            <a:r>
              <a:rPr lang="en-US" altLang="ja-JP" sz="5100" dirty="0" err="1" smtClean="0"/>
              <a:t>Suwung</a:t>
            </a:r>
            <a:r>
              <a:rPr lang="en-US" altLang="ja-JP" sz="5100" dirty="0" smtClean="0"/>
              <a:t>』</a:t>
            </a:r>
          </a:p>
          <a:p>
            <a:endParaRPr lang="en-US" altLang="ja-JP" sz="2200" dirty="0" smtClean="0"/>
          </a:p>
          <a:p>
            <a:r>
              <a:rPr lang="en-US" altLang="ja-JP" sz="2200" dirty="0" smtClean="0"/>
              <a:t>2014</a:t>
            </a:r>
            <a:r>
              <a:rPr lang="ja-JP" altLang="en-US" sz="2200" dirty="0" smtClean="0"/>
              <a:t>年</a:t>
            </a:r>
            <a:r>
              <a:rPr lang="en-US" altLang="ja-JP" sz="2200" dirty="0" smtClean="0"/>
              <a:t>10</a:t>
            </a:r>
            <a:r>
              <a:rPr lang="ja-JP" altLang="en-US" sz="2200" dirty="0" smtClean="0"/>
              <a:t>月日本初演</a:t>
            </a:r>
            <a:endParaRPr lang="ja-JP" altLang="en-US" sz="2200" dirty="0"/>
          </a:p>
        </p:txBody>
      </p:sp>
      <p:sp>
        <p:nvSpPr>
          <p:cNvPr id="5" name="テキスト ボックス 4"/>
          <p:cNvSpPr txBox="1"/>
          <p:nvPr/>
        </p:nvSpPr>
        <p:spPr>
          <a:xfrm>
            <a:off x="8115" y="3746500"/>
            <a:ext cx="6976885" cy="4385815"/>
          </a:xfrm>
          <a:prstGeom prst="rect">
            <a:avLst/>
          </a:prstGeom>
          <a:noFill/>
        </p:spPr>
        <p:txBody>
          <a:bodyPr wrap="square" rtlCol="0">
            <a:spAutoFit/>
          </a:bodyPr>
          <a:lstStyle/>
          <a:p>
            <a:r>
              <a:rPr lang="ja-JP" altLang="ja-JP" sz="1400" dirty="0"/>
              <a:t>振付・</a:t>
            </a:r>
            <a:r>
              <a:rPr lang="ja-JP" altLang="ja-JP" sz="1400" dirty="0" smtClean="0"/>
              <a:t>演出</a:t>
            </a:r>
            <a:r>
              <a:rPr lang="ja-JP" altLang="en-US" sz="1400" dirty="0" smtClean="0"/>
              <a:t>・出演</a:t>
            </a:r>
            <a:r>
              <a:rPr lang="ja-JP" altLang="ja-JP" sz="1400" dirty="0" smtClean="0"/>
              <a:t>：</a:t>
            </a:r>
            <a:r>
              <a:rPr lang="ja-JP" altLang="ja-JP" sz="1400" dirty="0"/>
              <a:t>北村明子</a:t>
            </a:r>
          </a:p>
          <a:p>
            <a:r>
              <a:rPr lang="ja-JP" altLang="ja-JP" sz="1400" dirty="0"/>
              <a:t>ドラマトゥルグ・</a:t>
            </a:r>
            <a:r>
              <a:rPr lang="ja-JP" altLang="ja-JP" sz="1400" dirty="0" smtClean="0"/>
              <a:t>演出</a:t>
            </a:r>
            <a:r>
              <a:rPr lang="ja-JP" altLang="en-US" sz="1400" dirty="0" smtClean="0"/>
              <a:t>・出演</a:t>
            </a:r>
            <a:r>
              <a:rPr lang="ja-JP" altLang="ja-JP" sz="1400" dirty="0" smtClean="0"/>
              <a:t>：</a:t>
            </a:r>
            <a:r>
              <a:rPr lang="ja-JP" altLang="en-US" sz="1400" dirty="0">
                <a:solidFill>
                  <a:srgbClr val="000000"/>
                </a:solidFill>
              </a:rPr>
              <a:t>ユディ・アフマッド・</a:t>
            </a:r>
            <a:r>
              <a:rPr lang="ja-JP" altLang="en-US" sz="1400" dirty="0" smtClean="0">
                <a:solidFill>
                  <a:srgbClr val="000000"/>
                </a:solidFill>
              </a:rPr>
              <a:t>タジュディン　</a:t>
            </a:r>
            <a:endParaRPr lang="en-US" altLang="ja-JP" sz="1400" dirty="0" smtClean="0"/>
          </a:p>
          <a:p>
            <a:endParaRPr lang="en-US" altLang="ja-JP" sz="1100" dirty="0" smtClean="0"/>
          </a:p>
          <a:p>
            <a:r>
              <a:rPr lang="ja-JP" altLang="en-US" sz="1200" dirty="0" smtClean="0">
                <a:latin typeface="+mj-ea"/>
                <a:ea typeface="+mj-ea"/>
              </a:rPr>
              <a:t>出演：</a:t>
            </a:r>
            <a:r>
              <a:rPr lang="ja-JP" altLang="en-US" sz="1200" b="0" i="0" dirty="0" smtClean="0">
                <a:solidFill>
                  <a:srgbClr val="000000"/>
                </a:solidFill>
                <a:latin typeface="+mj-ea"/>
                <a:ea typeface="+mj-ea"/>
                <a:cs typeface="ＭＳ 明朝"/>
              </a:rPr>
              <a:t>エンダ・ララス、リアント、大手可奈、西山友貴、川合</a:t>
            </a:r>
            <a:r>
              <a:rPr lang="ja-JP" altLang="en-US" sz="1200" b="0" i="0" dirty="0" smtClean="0">
                <a:solidFill>
                  <a:srgbClr val="000000"/>
                </a:solidFill>
                <a:latin typeface="+mj-ea"/>
                <a:ea typeface="+mj-ea"/>
                <a:cs typeface="ＭＳ 明朝"/>
              </a:rPr>
              <a:t>ロン</a:t>
            </a:r>
            <a:r>
              <a:rPr lang="ja-JP" altLang="en-US" sz="1200" dirty="0" smtClean="0">
                <a:solidFill>
                  <a:srgbClr val="000000"/>
                </a:solidFill>
                <a:latin typeface="+mj-ea"/>
                <a:ea typeface="+mj-ea"/>
                <a:cs typeface="ＭＳ 明朝"/>
              </a:rPr>
              <a:t>、他</a:t>
            </a:r>
            <a:endParaRPr lang="en-US" altLang="ja-JP" sz="1200" dirty="0" smtClean="0">
              <a:solidFill>
                <a:srgbClr val="000000"/>
              </a:solidFill>
              <a:latin typeface="+mj-ea"/>
              <a:ea typeface="+mj-ea"/>
              <a:cs typeface="ＭＳ 明朝"/>
            </a:endParaRPr>
          </a:p>
          <a:p>
            <a:endParaRPr lang="en-US" altLang="ja-JP" sz="1200" dirty="0">
              <a:latin typeface="+mj-ea"/>
              <a:ea typeface="+mj-ea"/>
            </a:endParaRPr>
          </a:p>
          <a:p>
            <a:r>
              <a:rPr lang="ja-JP" altLang="ja-JP" sz="1200" dirty="0"/>
              <a:t>音楽監督：森永</a:t>
            </a:r>
            <a:r>
              <a:rPr lang="ja-JP" altLang="ja-JP" sz="1200" dirty="0" smtClean="0"/>
              <a:t>泰弘</a:t>
            </a:r>
            <a:endParaRPr lang="en-US" altLang="ja-JP" sz="1200" dirty="0" smtClean="0"/>
          </a:p>
          <a:p>
            <a:r>
              <a:rPr lang="ja-JP" altLang="en-US" sz="1200" b="0" i="0" dirty="0" smtClean="0">
                <a:solidFill>
                  <a:srgbClr val="1A1A1A"/>
                </a:solidFill>
                <a:latin typeface="ＭＳ ゴシック"/>
                <a:ea typeface="ＭＳ ゴシック"/>
                <a:cs typeface="ＭＳ ゴシック"/>
              </a:rPr>
              <a:t>音楽(インドネシア)： Slamet Gundono・Kill the DJ (Jogja Hip Hop Foundation)・Endah Laras</a:t>
            </a:r>
          </a:p>
          <a:p>
            <a:r>
              <a:rPr lang="ja-JP" altLang="en-US" sz="1200" b="0" i="0" dirty="0" smtClean="0">
                <a:solidFill>
                  <a:srgbClr val="1A1A1A"/>
                </a:solidFill>
                <a:latin typeface="ＭＳ ゴシック"/>
                <a:ea typeface="ＭＳ ゴシック"/>
                <a:cs typeface="ＭＳ ゴシック"/>
              </a:rPr>
              <a:t>演奏(日本)：石井麻依子・斎木なつめ・小林妙子・武本秀美・谷口宏樹</a:t>
            </a:r>
            <a:endParaRPr lang="ja-JP" altLang="ja-JP" sz="1200" dirty="0"/>
          </a:p>
          <a:p>
            <a:r>
              <a:rPr lang="ja-JP" altLang="ja-JP" sz="1200" dirty="0" smtClean="0"/>
              <a:t>音楽</a:t>
            </a:r>
            <a:r>
              <a:rPr lang="ja-JP" altLang="ja-JP" sz="1200" dirty="0"/>
              <a:t>制作：</a:t>
            </a:r>
            <a:r>
              <a:rPr lang="en-US" altLang="ja-JP" sz="1200" dirty="0"/>
              <a:t>CONCRETE</a:t>
            </a:r>
            <a:endParaRPr lang="ja-JP" altLang="ja-JP" sz="1200" dirty="0"/>
          </a:p>
          <a:p>
            <a:r>
              <a:rPr lang="ja-JP" altLang="ja-JP" sz="1200" dirty="0"/>
              <a:t>映像監督・制作：兼古昭彦</a:t>
            </a:r>
          </a:p>
          <a:p>
            <a:r>
              <a:rPr lang="ja-JP" altLang="ja-JP" sz="1200" dirty="0"/>
              <a:t>ドラマトゥルグ・映像制作</a:t>
            </a:r>
            <a:r>
              <a:rPr lang="ja-JP" altLang="ja-JP" sz="1200" dirty="0"/>
              <a:t>：山田咲</a:t>
            </a:r>
          </a:p>
          <a:p>
            <a:r>
              <a:rPr lang="ja-JP" altLang="ja-JP" sz="1200" dirty="0"/>
              <a:t>衣装デザイン・制作：堂本</a:t>
            </a:r>
            <a:r>
              <a:rPr lang="ja-JP" altLang="ja-JP" sz="1200" dirty="0" smtClean="0"/>
              <a:t>教子</a:t>
            </a:r>
            <a:endParaRPr lang="en-US" altLang="ja-JP" sz="1200" dirty="0" smtClean="0"/>
          </a:p>
          <a:p>
            <a:endParaRPr lang="ja-JP" altLang="ja-JP" sz="1200" dirty="0"/>
          </a:p>
          <a:p>
            <a:r>
              <a:rPr lang="ja-JP" altLang="ja-JP" sz="1200" dirty="0"/>
              <a:t>テクニカルディレクション・美術・照明：</a:t>
            </a:r>
            <a:r>
              <a:rPr lang="ja-JP" altLang="ja-JP" sz="1200" dirty="0" smtClean="0"/>
              <a:t>関口裕二</a:t>
            </a:r>
            <a:r>
              <a:rPr lang="ja-JP" altLang="en-US" sz="1200" dirty="0" smtClean="0"/>
              <a:t>（</a:t>
            </a:r>
            <a:r>
              <a:rPr lang="en-US" altLang="ja-JP" sz="1200" dirty="0" err="1" smtClean="0"/>
              <a:t>balance,Inc.DESIGN</a:t>
            </a:r>
            <a:r>
              <a:rPr lang="ja-JP" altLang="en-US" sz="1200" dirty="0" smtClean="0"/>
              <a:t>）</a:t>
            </a:r>
            <a:endParaRPr lang="en-US" altLang="ja-JP" sz="1200" dirty="0" smtClean="0"/>
          </a:p>
          <a:p>
            <a:endParaRPr lang="ja-JP" altLang="ja-JP" sz="1200" dirty="0"/>
          </a:p>
          <a:p>
            <a:r>
              <a:rPr lang="ja-JP" altLang="ja-JP" sz="1200" dirty="0"/>
              <a:t>宣伝美術：</a:t>
            </a:r>
            <a:r>
              <a:rPr lang="ja-JP" altLang="ja-JP" sz="1200" dirty="0" smtClean="0"/>
              <a:t>兼古昭彦</a:t>
            </a:r>
            <a:endParaRPr lang="en-US" altLang="ja-JP" sz="1200" dirty="0" smtClean="0"/>
          </a:p>
          <a:p>
            <a:r>
              <a:rPr lang="ja-JP" altLang="en-US" sz="1200" dirty="0" smtClean="0"/>
              <a:t>宣伝写真：兼古昭彦、</a:t>
            </a:r>
            <a:r>
              <a:rPr lang="ja-JP" altLang="en-US" sz="1200" b="0" i="0" dirty="0" smtClean="0">
                <a:solidFill>
                  <a:srgbClr val="000000"/>
                </a:solidFill>
                <a:latin typeface="ＭＳ ゴシック"/>
                <a:ea typeface="ＭＳ ゴシック"/>
                <a:cs typeface="ＭＳ ゴシック"/>
              </a:rPr>
              <a:t>Kuang Jingkai</a:t>
            </a:r>
            <a:endParaRPr lang="ja-JP" altLang="ja-JP" sz="1200" dirty="0"/>
          </a:p>
          <a:p>
            <a:r>
              <a:rPr lang="ja-JP" altLang="ja-JP" sz="1200" dirty="0"/>
              <a:t>制作：瀧本麻璃英、山内純子（</a:t>
            </a:r>
            <a:r>
              <a:rPr lang="en-US" altLang="ja-JP" sz="1200" dirty="0"/>
              <a:t>Office A/LB</a:t>
            </a:r>
            <a:r>
              <a:rPr lang="ja-JP" altLang="ja-JP" sz="1200" dirty="0"/>
              <a:t>）</a:t>
            </a:r>
          </a:p>
          <a:p>
            <a:r>
              <a:rPr lang="ja-JP" altLang="en-US" sz="1200" dirty="0" smtClean="0"/>
              <a:t>共催</a:t>
            </a:r>
            <a:r>
              <a:rPr lang="ja-JP" altLang="ja-JP" sz="1200" dirty="0" smtClean="0"/>
              <a:t>：</a:t>
            </a:r>
            <a:r>
              <a:rPr lang="en-US" altLang="ja-JP" sz="1200" dirty="0"/>
              <a:t>Office A/LB</a:t>
            </a:r>
            <a:r>
              <a:rPr lang="ja-JP" altLang="ja-JP" sz="1200" dirty="0"/>
              <a:t>　北村</a:t>
            </a:r>
            <a:r>
              <a:rPr lang="ja-JP" altLang="ja-JP" sz="1200" dirty="0" smtClean="0"/>
              <a:t>明子</a:t>
            </a:r>
            <a:endParaRPr lang="en-US" altLang="ja-JP" sz="1200" dirty="0" smtClean="0"/>
          </a:p>
          <a:p>
            <a:endParaRPr lang="en-US" altLang="ja-JP" sz="1200" dirty="0" smtClean="0"/>
          </a:p>
          <a:p>
            <a:r>
              <a:rPr lang="en-US" altLang="ja-JP" sz="1200" dirty="0" smtClean="0"/>
              <a:t>△▼△▼△▼△▼△▼△▼△▼△▼△▼△▼△▼△▼△▼△▼△▼△▼△▼△▼△▼△▼△▼</a:t>
            </a:r>
          </a:p>
          <a:p>
            <a:endParaRPr lang="en-US" altLang="ja-JP" sz="1200" dirty="0"/>
          </a:p>
          <a:p>
            <a:endParaRPr lang="ja-JP" altLang="en-US" sz="1200" b="0" i="0" dirty="0" smtClean="0">
              <a:solidFill>
                <a:srgbClr val="000000"/>
              </a:solidFill>
              <a:latin typeface="Helvetica"/>
              <a:ea typeface="Helvetica"/>
              <a:cs typeface="Helvetica"/>
            </a:endParaRPr>
          </a:p>
        </p:txBody>
      </p:sp>
      <p:sp>
        <p:nvSpPr>
          <p:cNvPr id="7" name="テキスト ボックス 6"/>
          <p:cNvSpPr txBox="1"/>
          <p:nvPr/>
        </p:nvSpPr>
        <p:spPr>
          <a:xfrm>
            <a:off x="308417" y="2538369"/>
            <a:ext cx="6172200" cy="523220"/>
          </a:xfrm>
          <a:prstGeom prst="rect">
            <a:avLst/>
          </a:prstGeom>
          <a:noFill/>
        </p:spPr>
        <p:txBody>
          <a:bodyPr wrap="square" rtlCol="0">
            <a:spAutoFit/>
          </a:bodyPr>
          <a:lstStyle/>
          <a:p>
            <a:r>
              <a:rPr lang="ja-JP" altLang="ja-JP" sz="800" dirty="0"/>
              <a:t>※参加アーティストである、スラマット・グンドノは２０１４年１月５日にこの世を去りました</a:t>
            </a:r>
            <a:r>
              <a:rPr lang="ja-JP" altLang="ja-JP" sz="800" dirty="0" smtClean="0"/>
              <a:t>。</a:t>
            </a:r>
            <a:endParaRPr lang="en-US" altLang="ja-JP" sz="800" dirty="0" smtClean="0"/>
          </a:p>
          <a:p>
            <a:r>
              <a:rPr lang="ja-JP" altLang="ja-JP" sz="800" dirty="0" smtClean="0"/>
              <a:t>この</a:t>
            </a:r>
            <a:r>
              <a:rPr lang="ja-JP" altLang="ja-JP" sz="800" dirty="0"/>
              <a:t>作品を、芸術に救済という役割を重ねて活動していた、彼の尊いスピリットに捧げます</a:t>
            </a:r>
            <a:r>
              <a:rPr lang="ja-JP" altLang="ja-JP" sz="1000" dirty="0"/>
              <a:t>。</a:t>
            </a:r>
          </a:p>
          <a:p>
            <a:endParaRPr kumimoji="1" lang="ja-JP" altLang="en-US" sz="1000" dirty="0"/>
          </a:p>
        </p:txBody>
      </p:sp>
    </p:spTree>
    <p:extLst>
      <p:ext uri="{BB962C8B-B14F-4D97-AF65-F5344CB8AC3E}">
        <p14:creationId xmlns:p14="http://schemas.microsoft.com/office/powerpoint/2010/main" val="86249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4300" y="756710"/>
            <a:ext cx="6743700" cy="4247316"/>
          </a:xfrm>
          <a:prstGeom prst="rect">
            <a:avLst/>
          </a:prstGeom>
          <a:noFill/>
        </p:spPr>
        <p:txBody>
          <a:bodyPr wrap="square" rtlCol="0">
            <a:spAutoFit/>
          </a:bodyPr>
          <a:lstStyle/>
          <a:p>
            <a:r>
              <a:rPr lang="ja-JP" altLang="ja-JP" sz="1400" b="1" dirty="0"/>
              <a:t>北村明子　</a:t>
            </a:r>
            <a:r>
              <a:rPr lang="en-US" altLang="ja-JP" sz="1400" b="1" dirty="0"/>
              <a:t>Akiko Kitamura (Japan)</a:t>
            </a:r>
            <a:endParaRPr lang="ja-JP" altLang="ja-JP" sz="1400" dirty="0"/>
          </a:p>
          <a:p>
            <a:r>
              <a:rPr lang="ja-JP" altLang="ja-JP" sz="1400" dirty="0"/>
              <a:t>振付家・ダンサー・信州大学人文学部准教授</a:t>
            </a:r>
          </a:p>
          <a:p>
            <a:r>
              <a:rPr lang="en-US" altLang="ja-JP" sz="1400" dirty="0"/>
              <a:t> </a:t>
            </a:r>
            <a:r>
              <a:rPr lang="en-US" altLang="ja-JP" sz="1400" b="1" dirty="0"/>
              <a:t> </a:t>
            </a:r>
            <a:endParaRPr lang="ja-JP" altLang="ja-JP" sz="1400" dirty="0"/>
          </a:p>
          <a:p>
            <a:r>
              <a:rPr lang="ja-JP" altLang="ja-JP" sz="1200" dirty="0"/>
              <a:t>バレエ、ストリートダンスを経て早稲田大学入学後、レニ・バッソ結成</a:t>
            </a:r>
            <a:r>
              <a:rPr lang="ja-JP" altLang="ja-JP" sz="1200" dirty="0" smtClean="0"/>
              <a:t>。</a:t>
            </a:r>
            <a:endParaRPr lang="en-US" altLang="ja-JP" sz="1200" dirty="0" smtClean="0"/>
          </a:p>
          <a:p>
            <a:r>
              <a:rPr lang="en-US" altLang="ja-JP" sz="1200" dirty="0" smtClean="0"/>
              <a:t>95</a:t>
            </a:r>
            <a:r>
              <a:rPr lang="ja-JP" altLang="ja-JP" sz="1200" dirty="0"/>
              <a:t>年文化庁派遣在外研修員としてベルリンに留学</a:t>
            </a:r>
            <a:r>
              <a:rPr lang="ja-JP" altLang="ja-JP" sz="1200" dirty="0" smtClean="0"/>
              <a:t>。</a:t>
            </a:r>
            <a:endParaRPr lang="en-US" altLang="ja-JP" sz="1200" dirty="0" smtClean="0"/>
          </a:p>
          <a:p>
            <a:r>
              <a:rPr lang="en-US" altLang="ja-JP" sz="1200" dirty="0" smtClean="0"/>
              <a:t>01</a:t>
            </a:r>
            <a:r>
              <a:rPr lang="ja-JP" altLang="ja-JP" sz="1200" dirty="0"/>
              <a:t>年</a:t>
            </a:r>
            <a:r>
              <a:rPr lang="en-US" altLang="ja-JP" sz="1200" dirty="0"/>
              <a:t>Bates Dance Festival</a:t>
            </a:r>
            <a:r>
              <a:rPr lang="ja-JP" altLang="ja-JP" sz="1200" dirty="0"/>
              <a:t>（</a:t>
            </a:r>
            <a:r>
              <a:rPr lang="en-US" altLang="ja-JP" sz="1200" dirty="0"/>
              <a:t>USA</a:t>
            </a:r>
            <a:r>
              <a:rPr lang="ja-JP" altLang="ja-JP" sz="1200" dirty="0" smtClean="0"/>
              <a:t>）委嘱</a:t>
            </a:r>
            <a:r>
              <a:rPr lang="ja-JP" altLang="ja-JP" sz="1200" dirty="0"/>
              <a:t>ソロ作品『</a:t>
            </a:r>
            <a:r>
              <a:rPr lang="en-US" altLang="ja-JP" sz="1200" dirty="0" err="1"/>
              <a:t>Face_Mix</a:t>
            </a:r>
            <a:r>
              <a:rPr lang="ja-JP" altLang="ja-JP" sz="1200" dirty="0"/>
              <a:t>』はダンサー</a:t>
            </a:r>
            <a:r>
              <a:rPr lang="ja-JP" altLang="ja-JP" sz="1200" dirty="0" smtClean="0"/>
              <a:t>・</a:t>
            </a:r>
            <a:endParaRPr lang="en-US" altLang="ja-JP" sz="1200" dirty="0" smtClean="0"/>
          </a:p>
          <a:p>
            <a:r>
              <a:rPr lang="ja-JP" altLang="ja-JP" sz="1200" dirty="0" smtClean="0"/>
              <a:t>振付家と</a:t>
            </a:r>
            <a:r>
              <a:rPr lang="ja-JP" altLang="ja-JP" sz="1200" dirty="0"/>
              <a:t>しての評価を確実なものとした。</a:t>
            </a:r>
            <a:r>
              <a:rPr lang="en-US" altLang="ja-JP" sz="1200" dirty="0"/>
              <a:t>03</a:t>
            </a:r>
            <a:r>
              <a:rPr lang="ja-JP" altLang="ja-JP" sz="1200" dirty="0"/>
              <a:t>年</a:t>
            </a:r>
            <a:r>
              <a:rPr lang="en-US" altLang="ja-JP" sz="1200" dirty="0"/>
              <a:t>American Dance </a:t>
            </a:r>
            <a:r>
              <a:rPr lang="en-US" altLang="ja-JP" sz="1200" dirty="0" smtClean="0"/>
              <a:t>Festival</a:t>
            </a:r>
          </a:p>
          <a:p>
            <a:r>
              <a:rPr lang="ja-JP" altLang="ja-JP" sz="1200" dirty="0" smtClean="0"/>
              <a:t>（</a:t>
            </a:r>
            <a:r>
              <a:rPr lang="en-US" altLang="ja-JP" sz="1200" dirty="0" smtClean="0"/>
              <a:t>USA</a:t>
            </a:r>
            <a:r>
              <a:rPr lang="ja-JP" altLang="ja-JP" sz="1200" dirty="0" smtClean="0"/>
              <a:t>）</a:t>
            </a:r>
            <a:r>
              <a:rPr lang="ja-JP" altLang="ja-JP" sz="1200" dirty="0"/>
              <a:t>委嘱</a:t>
            </a:r>
            <a:r>
              <a:rPr lang="ja-JP" altLang="ja-JP" sz="1200" dirty="0" smtClean="0"/>
              <a:t>作品がノース</a:t>
            </a:r>
            <a:r>
              <a:rPr lang="ja-JP" altLang="ja-JP" sz="1200" dirty="0"/>
              <a:t>・</a:t>
            </a:r>
            <a:r>
              <a:rPr lang="ja-JP" altLang="ja-JP" sz="1200" dirty="0" smtClean="0"/>
              <a:t>カロライナ州の</a:t>
            </a:r>
            <a:r>
              <a:rPr lang="en-US" altLang="ja-JP" sz="1200" dirty="0"/>
              <a:t>The Independent Weekly</a:t>
            </a:r>
            <a:r>
              <a:rPr lang="ja-JP" altLang="ja-JP" sz="1200" dirty="0"/>
              <a:t>紙</a:t>
            </a:r>
            <a:r>
              <a:rPr lang="ja-JP" altLang="ja-JP" sz="1200" dirty="0" smtClean="0"/>
              <a:t>、</a:t>
            </a:r>
            <a:endParaRPr lang="en-US" altLang="ja-JP" sz="1200" dirty="0" smtClean="0"/>
          </a:p>
          <a:p>
            <a:r>
              <a:rPr lang="ja-JP" altLang="ja-JP" sz="1200" dirty="0" smtClean="0"/>
              <a:t>ダンス</a:t>
            </a:r>
            <a:r>
              <a:rPr lang="ja-JP" altLang="ja-JP" sz="1200" dirty="0"/>
              <a:t>・オブ・ザ・</a:t>
            </a:r>
            <a:r>
              <a:rPr lang="ja-JP" altLang="ja-JP" sz="1200" dirty="0" smtClean="0"/>
              <a:t>イヤーに</a:t>
            </a:r>
            <a:r>
              <a:rPr lang="ja-JP" altLang="ja-JP" sz="1200" dirty="0"/>
              <a:t>選ばれる。</a:t>
            </a:r>
            <a:r>
              <a:rPr lang="en-US" altLang="ja-JP" sz="1200" dirty="0"/>
              <a:t>01</a:t>
            </a:r>
            <a:r>
              <a:rPr lang="ja-JP" altLang="ja-JP" sz="1200" dirty="0"/>
              <a:t>年</a:t>
            </a:r>
            <a:r>
              <a:rPr lang="ja-JP" altLang="ja-JP" sz="1200" dirty="0" smtClean="0"/>
              <a:t>代表作“</a:t>
            </a:r>
            <a:r>
              <a:rPr lang="en-US" altLang="ja-JP" sz="1200" dirty="0"/>
              <a:t>finks”</a:t>
            </a:r>
            <a:r>
              <a:rPr lang="ja-JP" altLang="ja-JP" sz="1200" dirty="0"/>
              <a:t>が</a:t>
            </a:r>
            <a:r>
              <a:rPr lang="ja-JP" altLang="ja-JP" sz="1200" dirty="0" smtClean="0"/>
              <a:t>アムステルダム</a:t>
            </a:r>
            <a:endParaRPr lang="en-US" altLang="ja-JP" sz="1200" dirty="0" smtClean="0"/>
          </a:p>
          <a:p>
            <a:r>
              <a:rPr lang="ja-JP" altLang="ja-JP" sz="1200" dirty="0" smtClean="0"/>
              <a:t>の</a:t>
            </a:r>
            <a:r>
              <a:rPr lang="en-US" altLang="ja-JP" sz="1200" dirty="0"/>
              <a:t>JULIDANS</a:t>
            </a:r>
            <a:r>
              <a:rPr lang="ja-JP" altLang="ja-JP" sz="1200" dirty="0"/>
              <a:t>フェスティバル</a:t>
            </a:r>
            <a:r>
              <a:rPr lang="ja-JP" altLang="ja-JP" sz="1200" dirty="0" smtClean="0"/>
              <a:t>で好評</a:t>
            </a:r>
            <a:r>
              <a:rPr lang="ja-JP" altLang="ja-JP" sz="1200" dirty="0"/>
              <a:t>を得て以降</a:t>
            </a:r>
            <a:r>
              <a:rPr lang="ja-JP" altLang="ja-JP" sz="1200" dirty="0" smtClean="0"/>
              <a:t>、欧州</a:t>
            </a:r>
            <a:r>
              <a:rPr lang="ja-JP" altLang="ja-JP" sz="1200" dirty="0"/>
              <a:t>、アジア</a:t>
            </a:r>
            <a:r>
              <a:rPr lang="ja-JP" altLang="ja-JP" sz="1200" dirty="0" smtClean="0"/>
              <a:t>、北南米各国</a:t>
            </a:r>
            <a:endParaRPr lang="en-US" altLang="ja-JP" sz="1200" dirty="0" smtClean="0"/>
          </a:p>
          <a:p>
            <a:r>
              <a:rPr lang="ja-JP" altLang="ja-JP" sz="1200" dirty="0" smtClean="0"/>
              <a:t>多数</a:t>
            </a:r>
            <a:r>
              <a:rPr lang="ja-JP" altLang="ja-JP" sz="1200" dirty="0"/>
              <a:t>の都市にて上演、</a:t>
            </a:r>
            <a:r>
              <a:rPr lang="ja-JP" altLang="ja-JP" sz="1200" dirty="0" smtClean="0"/>
              <a:t>モントリオール</a:t>
            </a:r>
            <a:r>
              <a:rPr lang="en-US" altLang="ja-JP" sz="1200" dirty="0"/>
              <a:t>HOUR</a:t>
            </a:r>
            <a:r>
              <a:rPr lang="ja-JP" altLang="ja-JP" sz="1200" dirty="0" smtClean="0"/>
              <a:t>紙</a:t>
            </a:r>
            <a:r>
              <a:rPr lang="en-US" altLang="ja-JP" sz="1200" dirty="0" smtClean="0"/>
              <a:t>2005</a:t>
            </a:r>
            <a:r>
              <a:rPr lang="ja-JP" altLang="ja-JP" sz="1200" dirty="0"/>
              <a:t>年</a:t>
            </a:r>
            <a:r>
              <a:rPr lang="ja-JP" altLang="ja-JP" sz="1200" dirty="0" smtClean="0"/>
              <a:t>ベストダンス</a:t>
            </a:r>
            <a:r>
              <a:rPr lang="ja-JP" altLang="ja-JP" sz="1200" dirty="0"/>
              <a:t>作品</a:t>
            </a:r>
            <a:r>
              <a:rPr lang="ja-JP" altLang="ja-JP" sz="1200" dirty="0" smtClean="0"/>
              <a:t>賞</a:t>
            </a:r>
            <a:endParaRPr lang="en-US" altLang="ja-JP" sz="1200" dirty="0" smtClean="0"/>
          </a:p>
          <a:p>
            <a:r>
              <a:rPr lang="ja-JP" altLang="ja-JP" sz="1200" dirty="0" smtClean="0"/>
              <a:t>を</a:t>
            </a:r>
            <a:r>
              <a:rPr lang="ja-JP" altLang="ja-JP" sz="1200" dirty="0"/>
              <a:t>受賞</a:t>
            </a:r>
            <a:r>
              <a:rPr lang="ja-JP" altLang="ja-JP" sz="1200" dirty="0" smtClean="0"/>
              <a:t>。</a:t>
            </a:r>
            <a:r>
              <a:rPr lang="en-US" altLang="ja-JP" sz="1200" dirty="0" smtClean="0"/>
              <a:t>05</a:t>
            </a:r>
            <a:r>
              <a:rPr lang="ja-JP" altLang="ja-JP" sz="1200" dirty="0"/>
              <a:t>年ベルリン「世界文化の家</a:t>
            </a:r>
            <a:r>
              <a:rPr lang="ja-JP" altLang="ja-JP" sz="1200" dirty="0" smtClean="0"/>
              <a:t>」から</a:t>
            </a:r>
            <a:r>
              <a:rPr lang="ja-JP" altLang="ja-JP" sz="1200" dirty="0"/>
              <a:t>の</a:t>
            </a:r>
            <a:r>
              <a:rPr lang="ja-JP" altLang="ja-JP" sz="1200" dirty="0" smtClean="0"/>
              <a:t>委託作品</a:t>
            </a:r>
            <a:r>
              <a:rPr lang="en-US" altLang="ja-JP" sz="1200" dirty="0"/>
              <a:t>”ghostly round”</a:t>
            </a:r>
            <a:r>
              <a:rPr lang="ja-JP" altLang="ja-JP" sz="1200" dirty="0"/>
              <a:t>も世界各国で上演し絶賛を得た</a:t>
            </a:r>
            <a:r>
              <a:rPr lang="ja-JP" altLang="ja-JP" sz="1200" dirty="0" smtClean="0"/>
              <a:t>。</a:t>
            </a:r>
            <a:endParaRPr lang="en-US" altLang="ja-JP" sz="1200" dirty="0" smtClean="0"/>
          </a:p>
          <a:p>
            <a:r>
              <a:rPr lang="ja-JP" altLang="ja-JP" sz="1200" dirty="0" smtClean="0"/>
              <a:t>海外</a:t>
            </a:r>
            <a:r>
              <a:rPr lang="ja-JP" altLang="ja-JP" sz="1200" dirty="0"/>
              <a:t>のダンス・カンパニーへの振付も意欲的に行い</a:t>
            </a:r>
            <a:r>
              <a:rPr lang="en-US" altLang="ja-JP" sz="1200" dirty="0"/>
              <a:t>ACE </a:t>
            </a:r>
            <a:r>
              <a:rPr lang="en-US" altLang="ja-JP" sz="1200" dirty="0" err="1"/>
              <a:t>dance&amp;music</a:t>
            </a:r>
            <a:r>
              <a:rPr lang="ja-JP" altLang="ja-JP" sz="1200" dirty="0"/>
              <a:t>（</a:t>
            </a:r>
            <a:r>
              <a:rPr lang="en-US" altLang="ja-JP" sz="1200" dirty="0"/>
              <a:t>UK</a:t>
            </a:r>
            <a:r>
              <a:rPr lang="ja-JP" altLang="ja-JP" sz="1200" dirty="0"/>
              <a:t>）企画</a:t>
            </a:r>
            <a:r>
              <a:rPr lang="en-US" altLang="ja-JP" sz="1200" dirty="0"/>
              <a:t>SKIN</a:t>
            </a:r>
            <a:r>
              <a:rPr lang="ja-JP" altLang="ja-JP" sz="1200" dirty="0"/>
              <a:t>　</a:t>
            </a:r>
            <a:r>
              <a:rPr lang="en-US" altLang="ja-JP" sz="1200" dirty="0"/>
              <a:t>PROJECT</a:t>
            </a:r>
            <a:r>
              <a:rPr lang="ja-JP" altLang="ja-JP" sz="1200" dirty="0"/>
              <a:t>（</a:t>
            </a:r>
            <a:r>
              <a:rPr lang="en-US" altLang="ja-JP" sz="1200" dirty="0"/>
              <a:t>07</a:t>
            </a:r>
            <a:r>
              <a:rPr lang="ja-JP" altLang="ja-JP" sz="1200" dirty="0"/>
              <a:t>）で</a:t>
            </a:r>
            <a:r>
              <a:rPr lang="ja-JP" altLang="ja-JP" sz="1200" dirty="0" smtClean="0"/>
              <a:t>はイギリス</a:t>
            </a:r>
            <a:r>
              <a:rPr lang="ja-JP" altLang="ja-JP" sz="1200" dirty="0"/>
              <a:t>国内</a:t>
            </a:r>
            <a:r>
              <a:rPr lang="en-US" altLang="ja-JP" sz="1200" dirty="0"/>
              <a:t>20</a:t>
            </a:r>
            <a:r>
              <a:rPr lang="ja-JP" altLang="ja-JP" sz="1200" dirty="0"/>
              <a:t>都市以上のツアーを成功させる。</a:t>
            </a:r>
            <a:r>
              <a:rPr lang="en-US" altLang="ja-JP" sz="1200" dirty="0"/>
              <a:t>09</a:t>
            </a:r>
            <a:r>
              <a:rPr lang="ja-JP" altLang="ja-JP" sz="1200" dirty="0"/>
              <a:t>年フランスの音楽グループ</a:t>
            </a:r>
            <a:r>
              <a:rPr lang="en-US" altLang="ja-JP" sz="1200" dirty="0" err="1"/>
              <a:t>Artzoyd</a:t>
            </a:r>
            <a:r>
              <a:rPr lang="ja-JP" altLang="ja-JP" sz="1200" dirty="0"/>
              <a:t>の企画</a:t>
            </a:r>
            <a:r>
              <a:rPr lang="ja-JP" altLang="ja-JP" sz="1200" dirty="0" smtClean="0"/>
              <a:t>、</a:t>
            </a:r>
            <a:endParaRPr lang="en-US" altLang="ja-JP" sz="1200" dirty="0" smtClean="0"/>
          </a:p>
          <a:p>
            <a:r>
              <a:rPr lang="ja-JP" altLang="ja-JP" sz="1200" dirty="0" smtClean="0"/>
              <a:t>ビデオオペラ</a:t>
            </a:r>
            <a:r>
              <a:rPr lang="ja-JP" altLang="ja-JP" sz="1200" dirty="0"/>
              <a:t>“</a:t>
            </a:r>
            <a:r>
              <a:rPr lang="en-US" altLang="ja-JP" sz="1200" dirty="0"/>
              <a:t>KAIRO”</a:t>
            </a:r>
            <a:r>
              <a:rPr lang="ja-JP" altLang="ja-JP" sz="1200" dirty="0"/>
              <a:t>では幽霊役として振付・出演。他、演劇、映画、オペラなど他ジャンルへの振付</a:t>
            </a:r>
            <a:r>
              <a:rPr lang="ja-JP" altLang="ja-JP" sz="1200" dirty="0" smtClean="0"/>
              <a:t>、</a:t>
            </a:r>
            <a:endParaRPr lang="en-US" altLang="ja-JP" sz="1200" dirty="0" smtClean="0"/>
          </a:p>
          <a:p>
            <a:r>
              <a:rPr lang="ja-JP" altLang="ja-JP" sz="1200" dirty="0" smtClean="0"/>
              <a:t>出演</a:t>
            </a:r>
            <a:r>
              <a:rPr lang="ja-JP" altLang="ja-JP" sz="1200" dirty="0"/>
              <a:t>も行っている。</a:t>
            </a:r>
            <a:r>
              <a:rPr lang="en-US" altLang="ja-JP" sz="1200" dirty="0"/>
              <a:t>2010</a:t>
            </a:r>
            <a:r>
              <a:rPr lang="ja-JP" altLang="ja-JP" sz="1200" dirty="0"/>
              <a:t>年からソロ活動を開始。</a:t>
            </a:r>
            <a:r>
              <a:rPr lang="en-US" altLang="ja-JP" sz="1200" dirty="0"/>
              <a:t>11</a:t>
            </a:r>
            <a:r>
              <a:rPr lang="ja-JP" altLang="ja-JP" sz="1200" dirty="0"/>
              <a:t>月</a:t>
            </a:r>
            <a:r>
              <a:rPr lang="en-US" altLang="ja-JP" sz="1200" dirty="0" err="1"/>
              <a:t>Artzoyd</a:t>
            </a:r>
            <a:r>
              <a:rPr lang="ja-JP" altLang="ja-JP" sz="1200" dirty="0"/>
              <a:t>企画、</a:t>
            </a:r>
            <a:r>
              <a:rPr lang="ja-JP" altLang="ja-JP" sz="1200" dirty="0" smtClean="0"/>
              <a:t>マルチメディアコンサート</a:t>
            </a:r>
            <a:endParaRPr lang="en-US" altLang="ja-JP" sz="1200" dirty="0" smtClean="0"/>
          </a:p>
          <a:p>
            <a:r>
              <a:rPr lang="en-US" altLang="ja-JP" sz="1200" dirty="0" smtClean="0"/>
              <a:t>”</a:t>
            </a:r>
            <a:r>
              <a:rPr lang="en-US" altLang="ja-JP" sz="1200" dirty="0"/>
              <a:t>The Black Particles”</a:t>
            </a:r>
            <a:r>
              <a:rPr lang="ja-JP" altLang="ja-JP" sz="1200" dirty="0"/>
              <a:t>（</a:t>
            </a:r>
            <a:r>
              <a:rPr lang="en-US" altLang="ja-JP" sz="1200" dirty="0"/>
              <a:t>CENTRE D'ENGHEIN LES BAINS</a:t>
            </a:r>
            <a:r>
              <a:rPr lang="ja-JP" altLang="ja-JP" sz="1200" dirty="0"/>
              <a:t>にて世界初演）への振付・ソロ出演。</a:t>
            </a:r>
            <a:r>
              <a:rPr lang="en-US" altLang="ja-JP" sz="1200" dirty="0"/>
              <a:t>2011</a:t>
            </a:r>
            <a:r>
              <a:rPr lang="ja-JP" altLang="ja-JP" sz="1200" dirty="0"/>
              <a:t>年</a:t>
            </a:r>
            <a:r>
              <a:rPr lang="en-US" altLang="ja-JP" sz="1200" dirty="0"/>
              <a:t>7</a:t>
            </a:r>
            <a:r>
              <a:rPr lang="en-US" altLang="ja-JP" sz="1200" dirty="0" smtClean="0"/>
              <a:t>~</a:t>
            </a:r>
          </a:p>
          <a:p>
            <a:r>
              <a:rPr lang="en-US" altLang="ja-JP" sz="1200" dirty="0" smtClean="0"/>
              <a:t>9</a:t>
            </a:r>
            <a:r>
              <a:rPr lang="ja-JP" altLang="ja-JP" sz="1200" dirty="0"/>
              <a:t>月レジデンシーによる</a:t>
            </a:r>
            <a:r>
              <a:rPr lang="en-US" altLang="ja-JP" sz="1200" dirty="0"/>
              <a:t>Ace </a:t>
            </a:r>
            <a:r>
              <a:rPr lang="en-US" altLang="ja-JP" sz="1200" dirty="0" err="1"/>
              <a:t>dance&amp;music</a:t>
            </a:r>
            <a:r>
              <a:rPr lang="en-US" altLang="ja-JP" sz="1200" dirty="0"/>
              <a:t>(UK)</a:t>
            </a:r>
            <a:r>
              <a:rPr lang="ja-JP" altLang="ja-JP" sz="1200" dirty="0"/>
              <a:t>への振付作品提供。帰国後</a:t>
            </a:r>
            <a:r>
              <a:rPr lang="en-US" altLang="ja-JP" sz="1200" dirty="0"/>
              <a:t>10</a:t>
            </a:r>
            <a:r>
              <a:rPr lang="ja-JP" altLang="ja-JP" sz="1200" dirty="0"/>
              <a:t>月に神奈川県民</a:t>
            </a:r>
            <a:r>
              <a:rPr lang="ja-JP" altLang="ja-JP" sz="1200" dirty="0" smtClean="0"/>
              <a:t>ホールギャラリー</a:t>
            </a:r>
            <a:r>
              <a:rPr lang="en-US" altLang="ja-JP" sz="1200" dirty="0" smtClean="0"/>
              <a:t>Artcomplex2011</a:t>
            </a:r>
            <a:r>
              <a:rPr lang="ja-JP" altLang="ja-JP" sz="1200" dirty="0"/>
              <a:t>　「ジョン・ケージ生誕</a:t>
            </a:r>
            <a:r>
              <a:rPr lang="en-US" altLang="ja-JP" sz="1200" dirty="0"/>
              <a:t>100</a:t>
            </a:r>
            <a:r>
              <a:rPr lang="ja-JP" altLang="ja-JP" sz="1200" dirty="0"/>
              <a:t>年</a:t>
            </a:r>
            <a:r>
              <a:rPr lang="en-US" altLang="ja-JP" sz="1200" dirty="0"/>
              <a:t>-</a:t>
            </a:r>
            <a:r>
              <a:rPr lang="ja-JP" altLang="ja-JP" sz="1200" dirty="0"/>
              <a:t>せめぎ合う時間と空間」で構成・演出・出演を担当。</a:t>
            </a:r>
          </a:p>
          <a:p>
            <a:r>
              <a:rPr lang="en-US" altLang="ja-JP" sz="1200" b="1" dirty="0"/>
              <a:t> </a:t>
            </a:r>
            <a:endParaRPr lang="en-US" altLang="ja-JP" sz="1200" b="1" dirty="0" smtClean="0"/>
          </a:p>
          <a:p>
            <a:endParaRPr lang="ja-JP" altLang="ja-JP" sz="1200" dirty="0"/>
          </a:p>
          <a:p>
            <a:endParaRPr kumimoji="1" lang="ja-JP" altLang="en-US" sz="1200" dirty="0"/>
          </a:p>
        </p:txBody>
      </p:sp>
      <p:pic>
        <p:nvPicPr>
          <p:cNvPr id="5" name="図 4"/>
          <p:cNvPicPr/>
          <p:nvPr/>
        </p:nvPicPr>
        <p:blipFill>
          <a:blip r:embed="rId2" cstate="email">
            <a:extLst>
              <a:ext uri="{28A0092B-C50C-407E-A947-70E740481C1C}">
                <a14:useLocalDpi xmlns:a14="http://schemas.microsoft.com/office/drawing/2010/main"/>
              </a:ext>
            </a:extLst>
          </a:blip>
          <a:srcRect/>
          <a:stretch>
            <a:fillRect/>
          </a:stretch>
        </p:blipFill>
        <p:spPr bwMode="auto">
          <a:xfrm>
            <a:off x="5114926" y="515099"/>
            <a:ext cx="1743075" cy="2166938"/>
          </a:xfrm>
          <a:prstGeom prst="rect">
            <a:avLst/>
          </a:prstGeom>
          <a:noFill/>
          <a:ln>
            <a:noFill/>
          </a:ln>
        </p:spPr>
      </p:pic>
      <p:sp>
        <p:nvSpPr>
          <p:cNvPr id="6" name="テキスト ボックス 5"/>
          <p:cNvSpPr txBox="1"/>
          <p:nvPr/>
        </p:nvSpPr>
        <p:spPr>
          <a:xfrm>
            <a:off x="2" y="148332"/>
            <a:ext cx="2870199" cy="338554"/>
          </a:xfrm>
          <a:prstGeom prst="rect">
            <a:avLst/>
          </a:prstGeom>
          <a:noFill/>
          <a:ln w="19050" cmpd="sng">
            <a:solidFill>
              <a:schemeClr val="tx1"/>
            </a:solidFill>
          </a:ln>
        </p:spPr>
        <p:txBody>
          <a:bodyPr wrap="square" rtlCol="0">
            <a:spAutoFit/>
          </a:bodyPr>
          <a:lstStyle/>
          <a:p>
            <a:r>
              <a:rPr lang="ja-JP" altLang="ja-JP" sz="1600" b="1" dirty="0"/>
              <a:t>参加アーティストの</a:t>
            </a:r>
            <a:r>
              <a:rPr lang="ja-JP" altLang="ja-JP" sz="1600" b="1" dirty="0" smtClean="0"/>
              <a:t>プロフィール</a:t>
            </a:r>
            <a:endParaRPr lang="ja-JP" altLang="ja-JP" sz="1600" dirty="0"/>
          </a:p>
        </p:txBody>
      </p:sp>
      <p:sp>
        <p:nvSpPr>
          <p:cNvPr id="9" name="正方形/長方形 8"/>
          <p:cNvSpPr/>
          <p:nvPr/>
        </p:nvSpPr>
        <p:spPr>
          <a:xfrm>
            <a:off x="2138680" y="5223246"/>
            <a:ext cx="4592320" cy="4062650"/>
          </a:xfrm>
          <a:prstGeom prst="rect">
            <a:avLst/>
          </a:prstGeom>
        </p:spPr>
        <p:txBody>
          <a:bodyPr wrap="square">
            <a:spAutoFit/>
          </a:bodyPr>
          <a:lstStyle/>
          <a:p>
            <a:r>
              <a:rPr lang="ja-JP" altLang="en-US" sz="1400" b="1" dirty="0"/>
              <a:t>Yudi Ahmad Tajudin (Indonesia) 　</a:t>
            </a:r>
            <a:r>
              <a:rPr lang="ja-JP" altLang="en-US" sz="1200" b="1" dirty="0"/>
              <a:t>ユディ・アフマド・タジュディン</a:t>
            </a:r>
          </a:p>
          <a:p>
            <a:r>
              <a:rPr lang="ja-JP" altLang="en-US" sz="1400" dirty="0"/>
              <a:t>演出家・</a:t>
            </a:r>
            <a:r>
              <a:rPr lang="ja-JP" altLang="en-US" sz="1400" dirty="0" smtClean="0"/>
              <a:t>俳優</a:t>
            </a:r>
            <a:endParaRPr lang="en-US" altLang="ja-JP" sz="1400" dirty="0" smtClean="0"/>
          </a:p>
          <a:p>
            <a:endParaRPr lang="ja-JP" altLang="en-US" sz="1400" dirty="0"/>
          </a:p>
          <a:p>
            <a:r>
              <a:rPr lang="ja-JP" altLang="en-US" sz="1200" b="0" i="0" dirty="0" smtClean="0">
                <a:solidFill>
                  <a:srgbClr val="000000"/>
                </a:solidFill>
                <a:latin typeface="ＭＳ ゴシック"/>
                <a:ea typeface="ＭＳ ゴシック"/>
                <a:cs typeface="ＭＳ ゴシック"/>
              </a:rPr>
              <a:t>ガジャマダ大学にてコミュニケーション学科、社会政治科学を学ぶ。ジョグジャカルタを本拠地とし、シアターガラシの創立メンバー、芸術監督であり多分野に渡り活動をする。彼のパフォーミング・アートワークはインドネシア、シンガポール、ドイツ、日本など国際的な舞台で上演されている。数多くの演劇グループ、ビジュアルアーツ、音楽、現代オペラなど異なるフィールドにおけるアーティストたちと共同作業を行っている。２００６年、テンポ誌におけるディレクター・オブ・ザ・イヤーに選ばれ、２０１１−２０１２年秋から冬にかけて６ヶ月間、ACCグラントを得てニューヨークの演劇シーンについてのリサーチを行う。</a:t>
            </a:r>
          </a:p>
          <a:p>
            <a:r>
              <a:rPr lang="ja-JP" altLang="en-US" sz="1200" b="0" i="0" dirty="0" smtClean="0">
                <a:solidFill>
                  <a:srgbClr val="000000"/>
                </a:solidFill>
                <a:latin typeface="ＭＳ ゴシック"/>
                <a:ea typeface="ＭＳ ゴシック"/>
                <a:cs typeface="ＭＳ ゴシック"/>
              </a:rPr>
              <a:t>代表作に、ダンスシアター作品、“Panji Sepuh: What are the Sins of the Flesh”（2011、ジャカルタ）、ジャーナリスト、詩人のグナワン・モハメド（Goenawan Mohamad）、音楽家トニー・プラボヴォ（Tony Prabowo）との共同制作による現代オペラ“Tan Malaka”, （2010～ 2011、ジャカルタ）、ダンスシアター作品 “Je.ja.l.an”（2008、ジョグジャカルタ、ジャカルタ、静雄岡、大阪）ほか多数。</a:t>
            </a:r>
            <a:endParaRPr lang="ja-JP" altLang="en-US" sz="1200" dirty="0"/>
          </a:p>
        </p:txBody>
      </p:sp>
      <p:pic>
        <p:nvPicPr>
          <p:cNvPr id="11" name="図 10"/>
          <p:cNvPicPr/>
          <p:nvPr/>
        </p:nvPicPr>
        <p:blipFill>
          <a:blip r:embed="rId3" cstate="email">
            <a:extLst>
              <a:ext uri="{28A0092B-C50C-407E-A947-70E740481C1C}">
                <a14:useLocalDpi xmlns:a14="http://schemas.microsoft.com/office/drawing/2010/main"/>
              </a:ext>
            </a:extLst>
          </a:blip>
          <a:srcRect/>
          <a:stretch>
            <a:fillRect/>
          </a:stretch>
        </p:blipFill>
        <p:spPr bwMode="auto">
          <a:xfrm>
            <a:off x="490220" y="6278101"/>
            <a:ext cx="1559560" cy="2111904"/>
          </a:xfrm>
          <a:prstGeom prst="rect">
            <a:avLst/>
          </a:prstGeom>
          <a:noFill/>
          <a:ln>
            <a:noFill/>
          </a:ln>
        </p:spPr>
      </p:pic>
      <p:sp>
        <p:nvSpPr>
          <p:cNvPr id="12" name="テキスト ボックス 11"/>
          <p:cNvSpPr txBox="1"/>
          <p:nvPr/>
        </p:nvSpPr>
        <p:spPr>
          <a:xfrm>
            <a:off x="1158724" y="8395983"/>
            <a:ext cx="979956" cy="215444"/>
          </a:xfrm>
          <a:prstGeom prst="rect">
            <a:avLst/>
          </a:prstGeom>
          <a:noFill/>
        </p:spPr>
        <p:txBody>
          <a:bodyPr wrap="none" rtlCol="0">
            <a:spAutoFit/>
          </a:bodyPr>
          <a:lstStyle/>
          <a:p>
            <a:r>
              <a:rPr lang="en-US" altLang="ja-JP" sz="800" dirty="0"/>
              <a:t>ⒸPaul </a:t>
            </a:r>
            <a:r>
              <a:rPr lang="en-US" altLang="ja-JP" sz="800" dirty="0" err="1"/>
              <a:t>Kadarisman</a:t>
            </a:r>
            <a:endParaRPr kumimoji="1" lang="ja-JP" altLang="en-US" sz="800" dirty="0"/>
          </a:p>
        </p:txBody>
      </p:sp>
    </p:spTree>
    <p:extLst>
      <p:ext uri="{BB962C8B-B14F-4D97-AF65-F5344CB8AC3E}">
        <p14:creationId xmlns:p14="http://schemas.microsoft.com/office/powerpoint/2010/main" val="426097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a:xfrm>
            <a:off x="2794000" y="240772"/>
            <a:ext cx="3930650" cy="337079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ja-JP" sz="1500" b="1" dirty="0"/>
              <a:t>森永泰弘　</a:t>
            </a:r>
            <a:r>
              <a:rPr lang="en-US" altLang="ja-JP" sz="1500" b="1" dirty="0"/>
              <a:t>YASUHIRO  MORINAGA (Japan)</a:t>
            </a:r>
            <a:endParaRPr lang="ja-JP" altLang="ja-JP" sz="1500" dirty="0"/>
          </a:p>
          <a:p>
            <a:pPr marL="0" indent="0">
              <a:buNone/>
            </a:pPr>
            <a:r>
              <a:rPr lang="ja-JP" altLang="ja-JP" sz="1500" dirty="0"/>
              <a:t>サウンドデザイナー</a:t>
            </a:r>
          </a:p>
          <a:p>
            <a:pPr marL="0" indent="0">
              <a:buNone/>
            </a:pPr>
            <a:r>
              <a:rPr lang="en-US" altLang="ja-JP" sz="1200" dirty="0"/>
              <a:t> </a:t>
            </a:r>
            <a:endParaRPr lang="ja-JP" altLang="ja-JP" sz="1200" dirty="0"/>
          </a:p>
          <a:p>
            <a:pPr marL="0" indent="0">
              <a:buNone/>
            </a:pPr>
            <a:r>
              <a:rPr lang="en-US" altLang="ja-JP" sz="1200" dirty="0"/>
              <a:t>1980</a:t>
            </a:r>
            <a:r>
              <a:rPr lang="ja-JP" altLang="ja-JP" sz="1200" dirty="0"/>
              <a:t>年東京生まれ。メルボルン大学でサウンドデザインを専攻後、</a:t>
            </a:r>
            <a:r>
              <a:rPr lang="en-US" altLang="ja-JP" sz="1200" dirty="0"/>
              <a:t>05</a:t>
            </a:r>
            <a:r>
              <a:rPr lang="ja-JP" altLang="ja-JP" sz="1200" dirty="0"/>
              <a:t>年に東京芸術大学大学院映像研究科に入学。その後、同博士後期課程</a:t>
            </a:r>
            <a:r>
              <a:rPr lang="en-US" altLang="ja-JP" sz="1200" dirty="0"/>
              <a:t>(</a:t>
            </a:r>
            <a:r>
              <a:rPr lang="ja-JP" altLang="ja-JP" sz="1200" dirty="0"/>
              <a:t>映像メディア学</a:t>
            </a:r>
            <a:r>
              <a:rPr lang="en-US" altLang="ja-JP" sz="1200" dirty="0"/>
              <a:t>)</a:t>
            </a:r>
            <a:r>
              <a:rPr lang="ja-JP" altLang="ja-JP" sz="1200" dirty="0"/>
              <a:t>へ。また、ヴェネチア国際映画祭短編部門のイベントでスペシャルライブコンサートを行なうなど在学中より国際的な注目を集める。映画や舞台芸術、ヴィジュアルアートやメディアアート等の領域でサウンドデザイナーとして国内外の様々なプロジェクトに参加する傍ら、世界各地の自然環境音をフィールドレコーディングした音響作品の制作、アーティストや企業とのコラボレーションなど、サウンドを軸にメディアを問わず継続的に活動している気鋭のサウンドデザイナー</a:t>
            </a:r>
            <a:r>
              <a:rPr lang="en-US" altLang="ja-JP" sz="1200" dirty="0"/>
              <a:t>/</a:t>
            </a:r>
            <a:r>
              <a:rPr lang="ja-JP" altLang="ja-JP" sz="1200" dirty="0"/>
              <a:t>レコーディングプロデューサー。</a:t>
            </a:r>
          </a:p>
          <a:p>
            <a:pPr marL="0" indent="0">
              <a:buNone/>
            </a:pPr>
            <a:r>
              <a:rPr lang="en-US" altLang="ja-JP" sz="1200" dirty="0" smtClean="0"/>
              <a:t>2009</a:t>
            </a:r>
            <a:r>
              <a:rPr lang="ja-JP" altLang="ja-JP" sz="1200" dirty="0" smtClean="0"/>
              <a:t>年　</a:t>
            </a:r>
            <a:r>
              <a:rPr lang="en-US" altLang="ja-JP" sz="1200" dirty="0" smtClean="0"/>
              <a:t>-</a:t>
            </a:r>
            <a:r>
              <a:rPr lang="ja-JP" altLang="ja-JP" sz="1200" dirty="0" smtClean="0"/>
              <a:t>カンヌ国際映画祭で公式上映されたクリス・チョン・チャン・フィ監督作品『</a:t>
            </a:r>
            <a:r>
              <a:rPr lang="en-US" altLang="ja-JP" sz="1200" dirty="0" smtClean="0"/>
              <a:t>KARAOKE</a:t>
            </a:r>
            <a:r>
              <a:rPr lang="ja-JP" altLang="ja-JP" sz="1200" dirty="0" smtClean="0"/>
              <a:t>』の音響監督を務める。</a:t>
            </a:r>
            <a:r>
              <a:rPr lang="en-US" altLang="ja-JP" sz="1200" dirty="0" smtClean="0"/>
              <a:t>2011</a:t>
            </a:r>
            <a:r>
              <a:rPr lang="ja-JP" altLang="ja-JP" sz="1200" dirty="0" smtClean="0"/>
              <a:t>年　</a:t>
            </a:r>
            <a:r>
              <a:rPr lang="en-US" altLang="ja-JP" sz="1200" dirty="0" smtClean="0"/>
              <a:t>-</a:t>
            </a:r>
            <a:r>
              <a:rPr lang="ja-JP" altLang="ja-JP" sz="1200" dirty="0" smtClean="0"/>
              <a:t>勅使河原三郎　作・出演の映画作品「</a:t>
            </a:r>
            <a:r>
              <a:rPr lang="en-US" altLang="ja-JP" sz="1200" dirty="0" smtClean="0"/>
              <a:t>Boy Inside the Boy</a:t>
            </a:r>
            <a:r>
              <a:rPr lang="ja-JP" altLang="ja-JP" sz="1200" dirty="0" smtClean="0"/>
              <a:t>」サウンドデザイン担当。ヴェネチアビエンナーレ</a:t>
            </a:r>
            <a:r>
              <a:rPr lang="en-US" altLang="ja-JP" sz="1200" dirty="0" smtClean="0"/>
              <a:t>2011</a:t>
            </a:r>
            <a:r>
              <a:rPr lang="ja-JP" altLang="ja-JP" sz="1200" dirty="0" smtClean="0"/>
              <a:t>　シンガポールパビリオン出品作品に参加。音楽監督を務めた園子温監督の新作映画『恋の罪』がカンヌ映画祭へ出品。</a:t>
            </a:r>
          </a:p>
          <a:p>
            <a:pPr marL="0" indent="0">
              <a:buNone/>
            </a:pPr>
            <a:endParaRPr lang="ja-JP" altLang="en-US" sz="1200" dirty="0"/>
          </a:p>
        </p:txBody>
      </p:sp>
      <p:pic>
        <p:nvPicPr>
          <p:cNvPr id="7" name="図 6" descr="説明: C:\Users\akiko\Desktop\Italy.jpg"/>
          <p:cNvPicPr/>
          <p:nvPr/>
        </p:nvPicPr>
        <p:blipFill>
          <a:blip r:embed="rId2" cstate="email">
            <a:extLst>
              <a:ext uri="{28A0092B-C50C-407E-A947-70E740481C1C}">
                <a14:useLocalDpi xmlns:a14="http://schemas.microsoft.com/office/drawing/2010/main"/>
              </a:ext>
            </a:extLst>
          </a:blip>
          <a:srcRect/>
          <a:stretch>
            <a:fillRect/>
          </a:stretch>
        </p:blipFill>
        <p:spPr bwMode="auto">
          <a:xfrm>
            <a:off x="631825" y="1102730"/>
            <a:ext cx="1885950" cy="1357948"/>
          </a:xfrm>
          <a:prstGeom prst="rect">
            <a:avLst/>
          </a:prstGeom>
          <a:noFill/>
          <a:ln>
            <a:noFill/>
          </a:ln>
        </p:spPr>
      </p:pic>
      <p:sp>
        <p:nvSpPr>
          <p:cNvPr id="8" name="コンテンツ プレースホルダー 2"/>
          <p:cNvSpPr txBox="1">
            <a:spLocks/>
          </p:cNvSpPr>
          <p:nvPr/>
        </p:nvSpPr>
        <p:spPr>
          <a:xfrm>
            <a:off x="203200" y="6149976"/>
            <a:ext cx="3733800" cy="337079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ja-JP" altLang="en-US" sz="1200" dirty="0"/>
          </a:p>
        </p:txBody>
      </p:sp>
      <p:sp>
        <p:nvSpPr>
          <p:cNvPr id="10" name="コンテンツ プレースホルダー 2"/>
          <p:cNvSpPr txBox="1">
            <a:spLocks/>
          </p:cNvSpPr>
          <p:nvPr/>
        </p:nvSpPr>
        <p:spPr>
          <a:xfrm>
            <a:off x="203200" y="3611563"/>
            <a:ext cx="4203700" cy="273790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ja-JP" sz="1400" b="1" dirty="0"/>
              <a:t>兼古昭彦　</a:t>
            </a:r>
            <a:r>
              <a:rPr lang="en-US" altLang="ja-JP" sz="1400" b="1" dirty="0"/>
              <a:t>Akihiko Kaneko (Japan)</a:t>
            </a:r>
            <a:r>
              <a:rPr lang="en-US" altLang="ja-JP" sz="1400" dirty="0"/>
              <a:t> </a:t>
            </a:r>
            <a:endParaRPr lang="ja-JP" altLang="ja-JP" sz="1400" dirty="0"/>
          </a:p>
          <a:p>
            <a:pPr marL="0" indent="0">
              <a:buNone/>
            </a:pPr>
            <a:r>
              <a:rPr lang="ja-JP" altLang="ja-JP" sz="1400" dirty="0"/>
              <a:t>映像監督・映像制作</a:t>
            </a:r>
          </a:p>
          <a:p>
            <a:pPr marL="0" indent="0">
              <a:buNone/>
            </a:pPr>
            <a:r>
              <a:rPr lang="en-US" altLang="ja-JP" sz="1200" b="1" dirty="0"/>
              <a:t> </a:t>
            </a:r>
            <a:endParaRPr lang="ja-JP" altLang="ja-JP" sz="1200" dirty="0"/>
          </a:p>
          <a:p>
            <a:pPr marL="0" indent="0">
              <a:buNone/>
            </a:pPr>
            <a:r>
              <a:rPr lang="ja-JP" altLang="ja-JP" sz="1200" dirty="0"/>
              <a:t>東京生まれ。東京都芸術大学大学院美術研究科絵画専攻修士課程卒。９８年より北村明子主宰コンテンポラリー・ダンスカンパニー</a:t>
            </a:r>
            <a:r>
              <a:rPr lang="en-US" altLang="ja-JP" sz="1200" dirty="0" err="1"/>
              <a:t>Leni</a:t>
            </a:r>
            <a:r>
              <a:rPr lang="en-US" altLang="ja-JP" sz="1200" dirty="0"/>
              <a:t>-Basso</a:t>
            </a:r>
            <a:r>
              <a:rPr lang="ja-JP" altLang="ja-JP" sz="1200" dirty="0"/>
              <a:t>の映像制作・演出を手掛ける。以降すべての国内外のツアー作品に参加。舞台上での身体表現と映像表現の可能性を探る。</a:t>
            </a:r>
            <a:r>
              <a:rPr lang="en-US" altLang="ja-JP" sz="1200" dirty="0"/>
              <a:t>03</a:t>
            </a:r>
            <a:r>
              <a:rPr lang="ja-JP" altLang="ja-JP" sz="1200" dirty="0"/>
              <a:t>年、作曲家とのコラボレーションによる映像作品をエジプト、カイロオペラハウスにて上演、</a:t>
            </a:r>
            <a:r>
              <a:rPr lang="en-US" altLang="ja-JP" sz="1200" dirty="0"/>
              <a:t>04</a:t>
            </a:r>
            <a:r>
              <a:rPr lang="ja-JP" altLang="ja-JP" sz="1200" dirty="0"/>
              <a:t>年</a:t>
            </a:r>
            <a:r>
              <a:rPr lang="en-US" altLang="ja-JP" sz="1200" dirty="0" err="1"/>
              <a:t>BankArt</a:t>
            </a:r>
            <a:r>
              <a:rPr lang="ja-JP" altLang="ja-JP" sz="1200" dirty="0"/>
              <a:t>、０６年横浜美術館グランドギャラリーでのコラボレーション作品制作を発表。東京家政大学准教授。</a:t>
            </a:r>
          </a:p>
          <a:p>
            <a:pPr marL="0" indent="0">
              <a:buNone/>
            </a:pPr>
            <a:endParaRPr lang="ja-JP" altLang="en-US" sz="1200" dirty="0"/>
          </a:p>
        </p:txBody>
      </p:sp>
      <p:pic>
        <p:nvPicPr>
          <p:cNvPr id="11" name="図 10"/>
          <p:cNvPicPr/>
          <p:nvPr/>
        </p:nvPicPr>
        <p:blipFill>
          <a:blip r:embed="rId3" cstate="email">
            <a:extLst>
              <a:ext uri="{28A0092B-C50C-407E-A947-70E740481C1C}">
                <a14:useLocalDpi xmlns:a14="http://schemas.microsoft.com/office/drawing/2010/main"/>
              </a:ext>
            </a:extLst>
          </a:blip>
          <a:srcRect/>
          <a:stretch>
            <a:fillRect/>
          </a:stretch>
        </p:blipFill>
        <p:spPr bwMode="auto">
          <a:xfrm>
            <a:off x="4797108" y="4333875"/>
            <a:ext cx="1657985" cy="1169458"/>
          </a:xfrm>
          <a:prstGeom prst="rect">
            <a:avLst/>
          </a:prstGeom>
          <a:noFill/>
          <a:ln>
            <a:noFill/>
          </a:ln>
        </p:spPr>
      </p:pic>
      <p:pic>
        <p:nvPicPr>
          <p:cNvPr id="13" name="図 12" descr="Saki Yamada.jpe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1825" y="6810375"/>
            <a:ext cx="1655844" cy="2710392"/>
          </a:xfrm>
          <a:prstGeom prst="rect">
            <a:avLst/>
          </a:prstGeom>
        </p:spPr>
      </p:pic>
      <p:sp>
        <p:nvSpPr>
          <p:cNvPr id="15" name="正方形/長方形 14"/>
          <p:cNvSpPr/>
          <p:nvPr/>
        </p:nvSpPr>
        <p:spPr>
          <a:xfrm>
            <a:off x="2686070" y="6262796"/>
            <a:ext cx="4038581" cy="3293209"/>
          </a:xfrm>
          <a:prstGeom prst="rect">
            <a:avLst/>
          </a:prstGeom>
        </p:spPr>
        <p:txBody>
          <a:bodyPr wrap="square">
            <a:spAutoFit/>
          </a:bodyPr>
          <a:lstStyle/>
          <a:p>
            <a:r>
              <a:rPr lang="ja-JP" altLang="en-US" sz="1400" dirty="0" smtClean="0"/>
              <a:t>山田咲　</a:t>
            </a:r>
            <a:r>
              <a:rPr lang="en-US" altLang="ja-JP" sz="1400" dirty="0" smtClean="0"/>
              <a:t>Saki Yamada (Japan)</a:t>
            </a:r>
          </a:p>
          <a:p>
            <a:r>
              <a:rPr lang="ja-JP" altLang="ja-JP" sz="1400" dirty="0" smtClean="0"/>
              <a:t>映像ドラマトゥルグ・制作</a:t>
            </a:r>
            <a:endParaRPr lang="en-US" altLang="ja-JP" sz="1400" dirty="0" smtClean="0"/>
          </a:p>
          <a:p>
            <a:endParaRPr lang="en-US" altLang="ja-JP" sz="1200" dirty="0" smtClean="0"/>
          </a:p>
          <a:p>
            <a:r>
              <a:rPr lang="en-US" altLang="ja-JP" sz="1200" dirty="0" smtClean="0"/>
              <a:t>1980</a:t>
            </a:r>
            <a:r>
              <a:rPr lang="ja-JP" altLang="ja-JP" sz="1200" dirty="0"/>
              <a:t>年東京生まれ</a:t>
            </a:r>
          </a:p>
          <a:p>
            <a:r>
              <a:rPr lang="en-US" altLang="ja-JP" sz="1200" dirty="0"/>
              <a:t>2002</a:t>
            </a:r>
            <a:r>
              <a:rPr lang="ja-JP" altLang="ja-JP" sz="1200" dirty="0"/>
              <a:t>年慶應義塾大学文学部哲学科美学美術史学専攻卒業</a:t>
            </a:r>
          </a:p>
          <a:p>
            <a:r>
              <a:rPr lang="en-US" altLang="ja-JP" sz="1200" dirty="0"/>
              <a:t>2008</a:t>
            </a:r>
            <a:r>
              <a:rPr lang="ja-JP" altLang="ja-JP" sz="1200" dirty="0"/>
              <a:t>年東京芸術大学大学院映像研究科監督領域卒業</a:t>
            </a:r>
          </a:p>
          <a:p>
            <a:r>
              <a:rPr lang="ja-JP" altLang="ja-JP" sz="1200" dirty="0"/>
              <a:t>作る人と見る人の間に立ちたいと思い美術史を学んだが、学部在学中より映像制作を始め、</a:t>
            </a:r>
          </a:p>
          <a:p>
            <a:r>
              <a:rPr lang="ja-JP" altLang="ja-JP" sz="1200" dirty="0"/>
              <a:t>作る人になる。物語映画、ファッションムービー、実験映像、コマーシャルフィルム、</a:t>
            </a:r>
          </a:p>
          <a:p>
            <a:r>
              <a:rPr lang="ja-JP" altLang="ja-JP" sz="1200" dirty="0"/>
              <a:t>舞台映像と多くのジャンルの作品を演出。劇場公開作品は映画『夕映え少女「イタリアの歌」』、</a:t>
            </a:r>
          </a:p>
          <a:p>
            <a:r>
              <a:rPr lang="ja-JP" altLang="ja-JP" sz="1200" dirty="0"/>
              <a:t>映画『アンナの物語』、映画『タッチミー』。</a:t>
            </a:r>
            <a:r>
              <a:rPr lang="en-US" altLang="ja-JP" sz="1200" dirty="0"/>
              <a:t>2013</a:t>
            </a:r>
            <a:r>
              <a:rPr lang="ja-JP" altLang="ja-JP" sz="1200" dirty="0"/>
              <a:t>年より北村明子氏のもとでドラマトゥルグ</a:t>
            </a:r>
          </a:p>
          <a:p>
            <a:r>
              <a:rPr lang="ja-JP" altLang="ja-JP" sz="1200" dirty="0"/>
              <a:t>として舞台制作に関わる。最近は複数の時空を重ねることで、別な物語を紡ぎ出す独特の</a:t>
            </a:r>
          </a:p>
          <a:p>
            <a:r>
              <a:rPr lang="ja-JP" altLang="ja-JP" sz="1200" dirty="0"/>
              <a:t>時間表現を舞台や映像で追求している。</a:t>
            </a:r>
            <a:r>
              <a:rPr lang="ja-JP" altLang="ja-JP" sz="1200" dirty="0" smtClean="0">
                <a:effectLst/>
              </a:rPr>
              <a:t> </a:t>
            </a:r>
            <a:endParaRPr lang="ja-JP" altLang="en-US" sz="1200" dirty="0"/>
          </a:p>
        </p:txBody>
      </p:sp>
    </p:spTree>
    <p:extLst>
      <p:ext uri="{BB962C8B-B14F-4D97-AF65-F5344CB8AC3E}">
        <p14:creationId xmlns:p14="http://schemas.microsoft.com/office/powerpoint/2010/main" val="305365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2527300" y="3441651"/>
            <a:ext cx="4330700" cy="324079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1500" b="1" dirty="0" err="1"/>
              <a:t>Endah</a:t>
            </a:r>
            <a:r>
              <a:rPr lang="en-US" altLang="ja-JP" sz="1500" b="1" dirty="0"/>
              <a:t> </a:t>
            </a:r>
            <a:r>
              <a:rPr lang="en-US" altLang="ja-JP" sz="1500" b="1" dirty="0" err="1"/>
              <a:t>Laras</a:t>
            </a:r>
            <a:r>
              <a:rPr lang="ja-JP" altLang="ja-JP" sz="1500" b="1" dirty="0"/>
              <a:t>　エンダ・ララス　</a:t>
            </a:r>
            <a:r>
              <a:rPr lang="en-US" altLang="ja-JP" sz="1500" b="1" dirty="0"/>
              <a:t>(Indonesia)</a:t>
            </a:r>
            <a:endParaRPr lang="ja-JP" altLang="ja-JP" sz="1500" dirty="0"/>
          </a:p>
          <a:p>
            <a:pPr marL="0" indent="0">
              <a:buNone/>
            </a:pPr>
            <a:r>
              <a:rPr lang="ja-JP" altLang="ja-JP" sz="1500" dirty="0"/>
              <a:t>歌手、ダンサー、</a:t>
            </a:r>
            <a:r>
              <a:rPr lang="ja-JP" altLang="ja-JP" sz="1500" dirty="0" smtClean="0"/>
              <a:t>音楽家</a:t>
            </a:r>
            <a:r>
              <a:rPr lang="en-US" altLang="ja-JP" sz="1500" b="1" dirty="0"/>
              <a:t> </a:t>
            </a:r>
            <a:endParaRPr lang="ja-JP" altLang="ja-JP" sz="1500" dirty="0"/>
          </a:p>
          <a:p>
            <a:pPr marL="0" indent="0">
              <a:buNone/>
            </a:pPr>
            <a:endParaRPr lang="en-US" altLang="ja-JP" sz="1200" dirty="0" smtClean="0"/>
          </a:p>
          <a:p>
            <a:pPr marL="0" indent="0">
              <a:buNone/>
            </a:pPr>
            <a:r>
              <a:rPr lang="en-US" altLang="ja-JP" sz="1200" dirty="0" smtClean="0"/>
              <a:t>1976</a:t>
            </a:r>
            <a:r>
              <a:rPr lang="ja-JP" altLang="ja-JP" sz="1200" dirty="0"/>
              <a:t>年</a:t>
            </a:r>
            <a:r>
              <a:rPr lang="en-US" altLang="ja-JP" sz="1200" dirty="0"/>
              <a:t>8</a:t>
            </a:r>
            <a:r>
              <a:rPr lang="ja-JP" altLang="ja-JP" sz="1200" dirty="0"/>
              <a:t>月</a:t>
            </a:r>
            <a:r>
              <a:rPr lang="en-US" altLang="ja-JP" sz="1200" dirty="0"/>
              <a:t>3</a:t>
            </a:r>
            <a:r>
              <a:rPr lang="ja-JP" altLang="ja-JP" sz="1200" dirty="0"/>
              <a:t>日中央ジャワのソロに生まれる。ワヤン・クリの影絵師である父親の影響もあり、幼少時から芸術世界に夢中となっていた。彼女の才能は若いころから顕著であり、</a:t>
            </a:r>
            <a:r>
              <a:rPr lang="en-US" altLang="ja-JP" sz="1200" dirty="0"/>
              <a:t>1988</a:t>
            </a:r>
            <a:r>
              <a:rPr lang="ja-JP" altLang="ja-JP" sz="1200" dirty="0"/>
              <a:t>年ダンスコンクールに優勝したことでエンダはダンスと歌を真剣に学ぶようになった。その後、歌のコンクールにおける成功により、エンダのアーティストとしてのキャリアが開かれて行った。</a:t>
            </a:r>
            <a:r>
              <a:rPr lang="en-US" altLang="ja-JP" sz="1200" dirty="0"/>
              <a:t>1996</a:t>
            </a:r>
            <a:r>
              <a:rPr lang="ja-JP" altLang="ja-JP" sz="1200" dirty="0"/>
              <a:t>年、エンダはプロの歌手として活動をはじめ、多くの作曲家たちのプロジェクトに参加する。レコーディング活動も積極的に行い、アルバムを発表している。</a:t>
            </a:r>
          </a:p>
          <a:p>
            <a:pPr marL="0" indent="0">
              <a:buNone/>
            </a:pPr>
            <a:r>
              <a:rPr lang="ja-JP" altLang="ja-JP" sz="1200" dirty="0"/>
              <a:t>また、歌手、ダンサー、音楽家としてガリン・ヌグロホ監督の舞台版「オペラ・ジャワ」に出演。アムステルダムの熱帯博物館</a:t>
            </a:r>
            <a:r>
              <a:rPr lang="en-US" altLang="ja-JP" sz="1200" dirty="0"/>
              <a:t>100</a:t>
            </a:r>
            <a:r>
              <a:rPr lang="ja-JP" altLang="ja-JP" sz="1200" dirty="0"/>
              <a:t>年記念にて上演され、パリのケ・ブランリ美術館、ほかソロ、ジョグジャカルタ、ジャカルタでも上演された。</a:t>
            </a:r>
            <a:r>
              <a:rPr lang="en-US" altLang="ja-JP" sz="1200" dirty="0"/>
              <a:t>2012</a:t>
            </a:r>
            <a:r>
              <a:rPr lang="ja-JP" altLang="ja-JP" sz="1200" dirty="0"/>
              <a:t>年、ガリン・ヌグロホ監督の新作</a:t>
            </a:r>
            <a:r>
              <a:rPr lang="ja-JP" altLang="ja-JP" sz="1200" dirty="0" smtClean="0"/>
              <a:t>映画</a:t>
            </a:r>
            <a:r>
              <a:rPr lang="en-US" altLang="ja-JP" sz="1200" dirty="0" smtClean="0"/>
              <a:t>“</a:t>
            </a:r>
            <a:r>
              <a:rPr lang="en-US" altLang="ja-JP" sz="1200" dirty="0" err="1" smtClean="0"/>
              <a:t>Soegija</a:t>
            </a:r>
            <a:r>
              <a:rPr lang="en-US" altLang="ja-JP" sz="1200" dirty="0"/>
              <a:t>.”</a:t>
            </a:r>
            <a:r>
              <a:rPr lang="ja-JP" altLang="ja-JP" sz="1200" dirty="0"/>
              <a:t>に出演</a:t>
            </a:r>
            <a:r>
              <a:rPr lang="ja-JP" altLang="ja-JP" sz="1200" dirty="0" smtClean="0"/>
              <a:t>。</a:t>
            </a:r>
            <a:r>
              <a:rPr lang="en-US" altLang="ja-JP" sz="1200" dirty="0"/>
              <a:t> </a:t>
            </a:r>
            <a:endParaRPr lang="ja-JP" altLang="ja-JP" sz="1200" dirty="0"/>
          </a:p>
          <a:p>
            <a:pPr marL="0" indent="0">
              <a:buNone/>
            </a:pPr>
            <a:endParaRPr lang="ja-JP" altLang="en-US" sz="1200" dirty="0"/>
          </a:p>
        </p:txBody>
      </p:sp>
      <p:pic>
        <p:nvPicPr>
          <p:cNvPr id="5" name="図 4"/>
          <p:cNvPicPr/>
          <p:nvPr/>
        </p:nvPicPr>
        <p:blipFill>
          <a:blip r:embed="rId2" cstate="email">
            <a:extLst>
              <a:ext uri="{28A0092B-C50C-407E-A947-70E740481C1C}">
                <a14:useLocalDpi xmlns:a14="http://schemas.microsoft.com/office/drawing/2010/main"/>
              </a:ext>
            </a:extLst>
          </a:blip>
          <a:srcRect/>
          <a:stretch>
            <a:fillRect/>
          </a:stretch>
        </p:blipFill>
        <p:spPr bwMode="auto">
          <a:xfrm>
            <a:off x="691515" y="4074532"/>
            <a:ext cx="1233170" cy="2006653"/>
          </a:xfrm>
          <a:prstGeom prst="rect">
            <a:avLst/>
          </a:prstGeom>
          <a:noFill/>
          <a:ln>
            <a:noFill/>
          </a:ln>
        </p:spPr>
      </p:pic>
      <p:sp>
        <p:nvSpPr>
          <p:cNvPr id="6" name="コンテンツ プレースホルダー 2"/>
          <p:cNvSpPr>
            <a:spLocks noGrp="1"/>
          </p:cNvSpPr>
          <p:nvPr>
            <p:ph idx="1"/>
          </p:nvPr>
        </p:nvSpPr>
        <p:spPr>
          <a:xfrm>
            <a:off x="197485" y="220137"/>
            <a:ext cx="3886200" cy="3219449"/>
          </a:xfrm>
        </p:spPr>
        <p:txBody>
          <a:bodyPr>
            <a:normAutofit/>
          </a:bodyPr>
          <a:lstStyle/>
          <a:p>
            <a:pPr marL="0" indent="0">
              <a:buNone/>
            </a:pPr>
            <a:r>
              <a:rPr lang="en-US" altLang="ja-JP" sz="1400" b="1" dirty="0" err="1"/>
              <a:t>Slamet</a:t>
            </a:r>
            <a:r>
              <a:rPr lang="en-US" altLang="ja-JP" sz="1400" b="1" dirty="0"/>
              <a:t> </a:t>
            </a:r>
            <a:r>
              <a:rPr lang="en-US" altLang="ja-JP" sz="1400" b="1" dirty="0" err="1"/>
              <a:t>Gundono</a:t>
            </a:r>
            <a:r>
              <a:rPr lang="en-US" altLang="ja-JP" sz="1400" b="1" dirty="0"/>
              <a:t> (Indonesia)</a:t>
            </a:r>
            <a:r>
              <a:rPr lang="ja-JP" altLang="ja-JP" sz="1400" b="1" dirty="0"/>
              <a:t>　スラマット・グンドノ</a:t>
            </a:r>
            <a:endParaRPr lang="ja-JP" altLang="ja-JP" sz="1400" dirty="0"/>
          </a:p>
          <a:p>
            <a:pPr marL="0" indent="0">
              <a:buNone/>
            </a:pPr>
            <a:r>
              <a:rPr lang="ja-JP" altLang="ja-JP" sz="1400" dirty="0"/>
              <a:t>音楽家、ワヤン・クリパフォーマー、役者</a:t>
            </a:r>
          </a:p>
          <a:p>
            <a:pPr marL="0" indent="0">
              <a:buNone/>
            </a:pPr>
            <a:r>
              <a:rPr lang="en-US" altLang="ja-JP" sz="1400" b="1" dirty="0"/>
              <a:t> </a:t>
            </a:r>
            <a:endParaRPr lang="ja-JP" altLang="ja-JP" sz="1400" dirty="0"/>
          </a:p>
          <a:p>
            <a:pPr marL="0" indent="0">
              <a:buNone/>
            </a:pPr>
            <a:r>
              <a:rPr lang="en-US" altLang="ja-JP" sz="1000" dirty="0"/>
              <a:t>1966</a:t>
            </a:r>
            <a:r>
              <a:rPr lang="ja-JP" altLang="ja-JP" sz="1000" dirty="0"/>
              <a:t>年生まれ。ジャカルタの芸術学校　</a:t>
            </a:r>
            <a:r>
              <a:rPr lang="en-US" altLang="ja-JP" sz="1000" dirty="0"/>
              <a:t>IKJ Jakarta</a:t>
            </a:r>
            <a:r>
              <a:rPr lang="ja-JP" altLang="ja-JP" sz="1000" dirty="0"/>
              <a:t>にて演劇を学び、正式な人形劇の基礎知識をインドネシア芸術大学（</a:t>
            </a:r>
            <a:r>
              <a:rPr lang="en-US" altLang="ja-JP" sz="1000" dirty="0"/>
              <a:t>ISI Solo</a:t>
            </a:r>
            <a:r>
              <a:rPr lang="ja-JP" altLang="ja-JP" sz="1000" dirty="0"/>
              <a:t>）にて学ぶ。スラメット・グンドノは影絵師キ・ナルト・サブド（</a:t>
            </a:r>
            <a:r>
              <a:rPr lang="en-US" altLang="ja-JP" sz="1000" dirty="0"/>
              <a:t>Ki </a:t>
            </a:r>
            <a:r>
              <a:rPr lang="en-US" altLang="ja-JP" sz="1000" dirty="0" err="1"/>
              <a:t>Narto</a:t>
            </a:r>
            <a:r>
              <a:rPr lang="en-US" altLang="ja-JP" sz="1000" dirty="0"/>
              <a:t> </a:t>
            </a:r>
            <a:r>
              <a:rPr lang="en-US" altLang="ja-JP" sz="1000" dirty="0" err="1"/>
              <a:t>Sabdo</a:t>
            </a:r>
            <a:r>
              <a:rPr lang="ja-JP" altLang="ja-JP" sz="1000" dirty="0"/>
              <a:t>）の手法に強く影響を受けている。スラメット・グンドノはクリエーター、作曲家、俳優、作家と、ミュージシャン、そして影絵師であり、マルチタレント性のある芸術家として各方面にて活躍。ジャワ、インドネシアの伝統文化を探求し、それらを非常に革新的に描く才気あふれている影絵師である。彼の作品は既成の形式、標準的ルールを破り、芸術形式の限界や価値観に制限されることはない。グンドノが見せるストーリーは地域的な表現と簡潔な伝達方法により、伝統的、文化的なフォームが、彼の作品における現代的表現のための強力な乗り物となる得ることを示し、より広い聴衆を対象に、対話的なコミュニケーションを築き上げようとする。</a:t>
            </a:r>
            <a:r>
              <a:rPr lang="en-US" altLang="ja-JP" sz="1000" dirty="0"/>
              <a:t>2005</a:t>
            </a:r>
            <a:r>
              <a:rPr lang="ja-JP" altLang="ja-JP" sz="1000" dirty="0"/>
              <a:t>年</a:t>
            </a:r>
            <a:r>
              <a:rPr lang="en-US" altLang="ja-JP" sz="1000" dirty="0"/>
              <a:t>The Prince Clause Award</a:t>
            </a:r>
            <a:r>
              <a:rPr lang="ja-JP" altLang="ja-JP" sz="1000" dirty="0"/>
              <a:t>受賞。</a:t>
            </a:r>
          </a:p>
          <a:p>
            <a:endParaRPr kumimoji="1" lang="ja-JP" altLang="en-US" sz="1200" dirty="0"/>
          </a:p>
        </p:txBody>
      </p:sp>
      <p:pic>
        <p:nvPicPr>
          <p:cNvPr id="7" name="図 6"/>
          <p:cNvPicPr/>
          <p:nvPr/>
        </p:nvPicPr>
        <p:blipFill>
          <a:blip r:embed="rId3" cstate="email">
            <a:extLst>
              <a:ext uri="{28A0092B-C50C-407E-A947-70E740481C1C}">
                <a14:useLocalDpi xmlns:a14="http://schemas.microsoft.com/office/drawing/2010/main"/>
              </a:ext>
            </a:extLst>
          </a:blip>
          <a:srcRect/>
          <a:stretch>
            <a:fillRect/>
          </a:stretch>
        </p:blipFill>
        <p:spPr bwMode="auto">
          <a:xfrm>
            <a:off x="4222750" y="1193192"/>
            <a:ext cx="2635250" cy="1603534"/>
          </a:xfrm>
          <a:prstGeom prst="rect">
            <a:avLst/>
          </a:prstGeom>
          <a:noFill/>
          <a:ln>
            <a:noFill/>
          </a:ln>
        </p:spPr>
      </p:pic>
      <p:sp>
        <p:nvSpPr>
          <p:cNvPr id="11" name="正方形/長方形 10"/>
          <p:cNvSpPr/>
          <p:nvPr/>
        </p:nvSpPr>
        <p:spPr>
          <a:xfrm>
            <a:off x="197486" y="6477553"/>
            <a:ext cx="4488815" cy="3139320"/>
          </a:xfrm>
          <a:prstGeom prst="rect">
            <a:avLst/>
          </a:prstGeom>
        </p:spPr>
        <p:txBody>
          <a:bodyPr wrap="square">
            <a:spAutoFit/>
          </a:bodyPr>
          <a:lstStyle/>
          <a:p>
            <a:r>
              <a:rPr lang="en-US" altLang="ja-JP" sz="1400" b="1" dirty="0" err="1" smtClean="0"/>
              <a:t>Marzuki</a:t>
            </a:r>
            <a:r>
              <a:rPr lang="en-US" altLang="ja-JP" sz="1400" b="1" dirty="0" smtClean="0"/>
              <a:t> </a:t>
            </a:r>
            <a:r>
              <a:rPr lang="en-US" altLang="ja-JP" sz="1400" b="1" dirty="0" err="1"/>
              <a:t>Mohamad</a:t>
            </a:r>
            <a:r>
              <a:rPr lang="ja-JP" altLang="ja-JP" sz="1400" b="1" dirty="0"/>
              <a:t>　マルツキ・モハメド</a:t>
            </a:r>
            <a:r>
              <a:rPr lang="en-US" altLang="ja-JP" sz="1400" b="1" dirty="0"/>
              <a:t> (Indonesia)</a:t>
            </a:r>
            <a:r>
              <a:rPr lang="en-US" altLang="ja-JP" sz="1400" dirty="0"/>
              <a:t> </a:t>
            </a:r>
            <a:endParaRPr lang="ja-JP" altLang="ja-JP" sz="1400" dirty="0"/>
          </a:p>
          <a:p>
            <a:r>
              <a:rPr lang="ja-JP" altLang="ja-JP" sz="1400" dirty="0"/>
              <a:t>ミュージシャン</a:t>
            </a:r>
          </a:p>
          <a:p>
            <a:r>
              <a:rPr lang="en-US" altLang="ja-JP" sz="1400" b="1" dirty="0"/>
              <a:t> </a:t>
            </a:r>
            <a:endParaRPr lang="ja-JP" altLang="ja-JP" sz="1400" dirty="0"/>
          </a:p>
          <a:p>
            <a:r>
              <a:rPr lang="en-US" altLang="ja-JP" sz="1200" dirty="0"/>
              <a:t>Kill the DJ</a:t>
            </a:r>
            <a:r>
              <a:rPr lang="ja-JP" altLang="ja-JP" sz="1200" dirty="0"/>
              <a:t>、</a:t>
            </a:r>
            <a:r>
              <a:rPr lang="en-US" altLang="ja-JP" sz="1200" dirty="0" err="1"/>
              <a:t>Chebolang</a:t>
            </a:r>
            <a:r>
              <a:rPr lang="ja-JP" altLang="ja-JP" sz="1200" dirty="0"/>
              <a:t>という二つの名前をもつ。</a:t>
            </a:r>
            <a:r>
              <a:rPr lang="en-US" altLang="ja-JP" sz="1200" dirty="0"/>
              <a:t>Performance </a:t>
            </a:r>
            <a:r>
              <a:rPr lang="en-US" altLang="ja-JP" sz="1200" dirty="0" err="1"/>
              <a:t>Fucktory</a:t>
            </a:r>
            <a:r>
              <a:rPr lang="en-US" altLang="ja-JP" sz="1200" dirty="0"/>
              <a:t>, </a:t>
            </a:r>
            <a:r>
              <a:rPr lang="en-US" altLang="ja-JP" sz="1200" dirty="0" err="1"/>
              <a:t>Parkinsound</a:t>
            </a:r>
            <a:r>
              <a:rPr lang="en-US" altLang="ja-JP" sz="1200" dirty="0"/>
              <a:t>, Re: Public Art, United of Nothing, Whatever Shop,</a:t>
            </a:r>
            <a:r>
              <a:rPr lang="ja-JP" altLang="ja-JP" sz="1200" dirty="0"/>
              <a:t>　といったグループの創立者であり、</a:t>
            </a:r>
            <a:r>
              <a:rPr lang="en-US" altLang="ja-JP" sz="1200" dirty="0"/>
              <a:t>2003</a:t>
            </a:r>
            <a:r>
              <a:rPr lang="ja-JP" altLang="ja-JP" sz="1200" dirty="0"/>
              <a:t>年に創立した</a:t>
            </a:r>
            <a:r>
              <a:rPr lang="en-US" altLang="ja-JP" sz="1200" dirty="0" err="1"/>
              <a:t>Jogja</a:t>
            </a:r>
            <a:r>
              <a:rPr lang="en-US" altLang="ja-JP" sz="1200" dirty="0"/>
              <a:t> Hip Hop Foundation</a:t>
            </a:r>
            <a:r>
              <a:rPr lang="ja-JP" altLang="ja-JP" sz="1200" dirty="0"/>
              <a:t>のリーダー。</a:t>
            </a:r>
            <a:r>
              <a:rPr lang="en-US" altLang="ja-JP" sz="1200" dirty="0" err="1"/>
              <a:t>Jogja</a:t>
            </a:r>
            <a:r>
              <a:rPr lang="en-US" altLang="ja-JP" sz="1200" dirty="0"/>
              <a:t> Hip Hop Foundation</a:t>
            </a:r>
            <a:r>
              <a:rPr lang="ja-JP" altLang="ja-JP" sz="1200" dirty="0"/>
              <a:t>は伝統的なガムランと現代のヒップ・ホップ音楽とを融合させ、現代のあらゆる世代に、伝統的な文学や</a:t>
            </a:r>
            <a:r>
              <a:rPr lang="en-US" altLang="ja-JP" sz="1200" dirty="0"/>
              <a:t>“</a:t>
            </a:r>
            <a:r>
              <a:rPr lang="ja-JP" altLang="ja-JP" sz="1200" dirty="0"/>
              <a:t>マントラ</a:t>
            </a:r>
            <a:r>
              <a:rPr lang="en-US" altLang="ja-JP" sz="1200" dirty="0"/>
              <a:t>”</a:t>
            </a:r>
            <a:r>
              <a:rPr lang="ja-JP" altLang="ja-JP" sz="1200" dirty="0"/>
              <a:t>を伝える、大きなうねりを自然体で生み出している。”</a:t>
            </a:r>
            <a:r>
              <a:rPr lang="en-US" altLang="ja-JP" sz="1200" dirty="0"/>
              <a:t>Fiber </a:t>
            </a:r>
            <a:r>
              <a:rPr lang="en-US" altLang="ja-JP" sz="1200" dirty="0" err="1"/>
              <a:t>Centhini</a:t>
            </a:r>
            <a:r>
              <a:rPr lang="en-US" altLang="ja-JP" sz="1200" dirty="0"/>
              <a:t>“</a:t>
            </a:r>
            <a:r>
              <a:rPr lang="ja-JP" altLang="ja-JP" sz="1200" dirty="0"/>
              <a:t>のオリジナルテキストからヒップ・ホップの歌詞を創造するプロセスである</a:t>
            </a:r>
            <a:r>
              <a:rPr lang="en-US" altLang="ja-JP" sz="1200" dirty="0"/>
              <a:t>“</a:t>
            </a:r>
            <a:r>
              <a:rPr lang="ja-JP" altLang="ja-JP" sz="1200" dirty="0"/>
              <a:t>ポエトリー・バトルの三部作</a:t>
            </a:r>
            <a:r>
              <a:rPr lang="en-US" altLang="ja-JP" sz="1200" dirty="0"/>
              <a:t>“</a:t>
            </a:r>
            <a:r>
              <a:rPr lang="ja-JP" altLang="ja-JP" sz="1200" dirty="0"/>
              <a:t>プロジェクトから、コンピレーションアルバム</a:t>
            </a:r>
            <a:r>
              <a:rPr lang="en-US" altLang="ja-JP" sz="1200" dirty="0"/>
              <a:t>”Poetry Battle 1 &amp; 2“</a:t>
            </a:r>
            <a:r>
              <a:rPr lang="ja-JP" altLang="ja-JP" sz="1200" dirty="0"/>
              <a:t>を発表。</a:t>
            </a:r>
            <a:r>
              <a:rPr lang="en-US" altLang="ja-JP" sz="1200" dirty="0"/>
              <a:t>2009</a:t>
            </a:r>
            <a:r>
              <a:rPr lang="ja-JP" altLang="ja-JP" sz="1200" dirty="0"/>
              <a:t>年シンガポール　エスプラナード劇場、</a:t>
            </a:r>
            <a:r>
              <a:rPr lang="en-US" altLang="ja-JP" sz="1200" dirty="0"/>
              <a:t>2010</a:t>
            </a:r>
            <a:r>
              <a:rPr lang="ja-JP" altLang="ja-JP" sz="1200" dirty="0"/>
              <a:t>年ニューヨークの</a:t>
            </a:r>
            <a:r>
              <a:rPr lang="en-US" altLang="ja-JP" sz="1200" dirty="0"/>
              <a:t>DI Asia Society</a:t>
            </a:r>
            <a:r>
              <a:rPr lang="ja-JP" altLang="ja-JP" sz="1200" dirty="0"/>
              <a:t>などに招聘され、</a:t>
            </a:r>
            <a:r>
              <a:rPr lang="en-US" altLang="ja-JP" sz="1200" dirty="0"/>
              <a:t>2011</a:t>
            </a:r>
            <a:r>
              <a:rPr lang="ja-JP" altLang="ja-JP" sz="1200" dirty="0"/>
              <a:t>年には、ヒップ・ホップ音楽の故郷ともいえるニューヨークでコンサートを開催するなど、活動をジョグジャカルタのみならず世界各国に広げて</a:t>
            </a:r>
            <a:r>
              <a:rPr lang="ja-JP" altLang="ja-JP" sz="1200" dirty="0" smtClean="0"/>
              <a:t>い</a:t>
            </a:r>
            <a:r>
              <a:rPr lang="ja-JP" altLang="en-US" sz="1200" dirty="0" smtClean="0"/>
              <a:t>る。</a:t>
            </a:r>
            <a:endParaRPr lang="ja-JP" altLang="en-US" sz="1200" dirty="0"/>
          </a:p>
        </p:txBody>
      </p:sp>
      <p:pic>
        <p:nvPicPr>
          <p:cNvPr id="12" name="図 11"/>
          <p:cNvPicPr/>
          <p:nvPr/>
        </p:nvPicPr>
        <p:blipFill>
          <a:blip r:embed="rId4" cstate="email">
            <a:extLst>
              <a:ext uri="{28A0092B-C50C-407E-A947-70E740481C1C}">
                <a14:useLocalDpi xmlns:a14="http://schemas.microsoft.com/office/drawing/2010/main"/>
              </a:ext>
            </a:extLst>
          </a:blip>
          <a:srcRect/>
          <a:stretch>
            <a:fillRect/>
          </a:stretch>
        </p:blipFill>
        <p:spPr bwMode="auto">
          <a:xfrm>
            <a:off x="5177790" y="7164652"/>
            <a:ext cx="1176020" cy="2070629"/>
          </a:xfrm>
          <a:prstGeom prst="rect">
            <a:avLst/>
          </a:prstGeom>
          <a:noFill/>
          <a:ln>
            <a:noFill/>
          </a:ln>
        </p:spPr>
      </p:pic>
    </p:spTree>
    <p:extLst>
      <p:ext uri="{BB962C8B-B14F-4D97-AF65-F5344CB8AC3E}">
        <p14:creationId xmlns:p14="http://schemas.microsoft.com/office/powerpoint/2010/main" val="397930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3200" y="151342"/>
            <a:ext cx="5130800" cy="2569934"/>
          </a:xfrm>
          <a:prstGeom prst="rect">
            <a:avLst/>
          </a:prstGeom>
        </p:spPr>
        <p:txBody>
          <a:bodyPr wrap="square">
            <a:spAutoFit/>
          </a:bodyPr>
          <a:lstStyle/>
          <a:p>
            <a:r>
              <a:rPr lang="en-US" altLang="ja-JP" sz="1400" b="1" dirty="0" err="1"/>
              <a:t>Rianto</a:t>
            </a:r>
            <a:r>
              <a:rPr lang="en-US" altLang="ja-JP" sz="1400" b="1" dirty="0"/>
              <a:t> </a:t>
            </a:r>
            <a:r>
              <a:rPr lang="ja-JP" altLang="ja-JP" sz="1400" b="1" dirty="0"/>
              <a:t>リアント</a:t>
            </a:r>
            <a:r>
              <a:rPr lang="en-US" altLang="ja-JP" sz="1400" b="1" dirty="0"/>
              <a:t> (Indonesia)</a:t>
            </a:r>
            <a:r>
              <a:rPr lang="en-US" altLang="ja-JP" sz="1400" dirty="0"/>
              <a:t> </a:t>
            </a:r>
            <a:endParaRPr lang="ja-JP" altLang="ja-JP" sz="1400" dirty="0"/>
          </a:p>
          <a:p>
            <a:r>
              <a:rPr lang="ja-JP" altLang="ja-JP" sz="1400" dirty="0"/>
              <a:t>ダンサー</a:t>
            </a:r>
          </a:p>
          <a:p>
            <a:r>
              <a:rPr lang="en-US" altLang="ja-JP" sz="1200" b="1" dirty="0"/>
              <a:t> </a:t>
            </a:r>
            <a:endParaRPr lang="ja-JP" altLang="ja-JP" sz="1200" dirty="0"/>
          </a:p>
          <a:p>
            <a:r>
              <a:rPr lang="ja-JP" altLang="ja-JP" sz="1100" dirty="0"/>
              <a:t>インドネシア共和国バニュマス出身。インドネシア芸術高校</a:t>
            </a:r>
            <a:r>
              <a:rPr lang="en-US" altLang="ja-JP" sz="1100" dirty="0"/>
              <a:t>(SMKI)</a:t>
            </a:r>
            <a:r>
              <a:rPr lang="ja-JP" altLang="ja-JP" sz="1100" dirty="0"/>
              <a:t>在学中、バニュマス地方の伝統舞踊「レンゲル」を習得。その後ジャワ古典舞踊の荒型・優型をダルヨノ</a:t>
            </a:r>
            <a:r>
              <a:rPr lang="en-US" altLang="ja-JP" sz="1100" dirty="0"/>
              <a:t>(</a:t>
            </a:r>
            <a:r>
              <a:rPr lang="en-US" altLang="ja-JP" sz="1100" dirty="0" err="1"/>
              <a:t>Daryono</a:t>
            </a:r>
            <a:r>
              <a:rPr lang="en-US" altLang="ja-JP" sz="1100" dirty="0"/>
              <a:t>)</a:t>
            </a:r>
            <a:r>
              <a:rPr lang="ja-JP" altLang="ja-JP" sz="1100" dirty="0"/>
              <a:t>氏の下で学ぶ一方、マンクヌガラン王宮で宮廷舞踊の研鑽を積む。</a:t>
            </a:r>
            <a:r>
              <a:rPr lang="en-US" altLang="ja-JP" sz="1100" dirty="0"/>
              <a:t> 2007</a:t>
            </a:r>
            <a:r>
              <a:rPr lang="ja-JP" altLang="ja-JP" sz="1100" dirty="0"/>
              <a:t>年以降自身での創作を開始し、インドネシア各地、シンガポールなどで発表する。</a:t>
            </a:r>
            <a:r>
              <a:rPr lang="en-US" altLang="ja-JP" sz="1100" dirty="0"/>
              <a:t>2009</a:t>
            </a:r>
            <a:r>
              <a:rPr lang="ja-JP" altLang="ja-JP" sz="1100" dirty="0"/>
              <a:t>年</a:t>
            </a:r>
            <a:r>
              <a:rPr lang="en-US" altLang="ja-JP" sz="1100" dirty="0"/>
              <a:t>1</a:t>
            </a:r>
            <a:r>
              <a:rPr lang="ja-JP" altLang="ja-JP" sz="1100" dirty="0"/>
              <a:t>月在ワシントンインドネシア大使館より招聘され、オバマ新大統領就任式の一環であるレセプションにて舞踊を披露する。日本では、</a:t>
            </a:r>
            <a:r>
              <a:rPr lang="en-US" altLang="ja-JP" sz="1100" dirty="0"/>
              <a:t>2006</a:t>
            </a:r>
            <a:r>
              <a:rPr lang="ja-JP" altLang="ja-JP" sz="1100" dirty="0"/>
              <a:t>年デワンダルダンスカンパニーを立ち上げ、後進の指導にあたると共に、ガムラングループ・ランバンサリ、パパ・タラフマラ、</a:t>
            </a:r>
            <a:r>
              <a:rPr lang="en-US" altLang="ja-JP" sz="1100" dirty="0" err="1"/>
              <a:t>Taikuujikan</a:t>
            </a:r>
            <a:r>
              <a:rPr lang="ja-JP" altLang="ja-JP" sz="1100" dirty="0"/>
              <a:t>との共演も多数。</a:t>
            </a:r>
            <a:r>
              <a:rPr lang="en-US" altLang="ja-JP" sz="1100" dirty="0"/>
              <a:t>2010</a:t>
            </a:r>
            <a:r>
              <a:rPr lang="ja-JP" altLang="ja-JP" sz="1100" dirty="0"/>
              <a:t>年、デヴィスカルノ古希祝賀パーティーにて舞踊を披露。優雅なジャワ古典舞踊、「レンゲル」という艶やかな女形舞踊、さらにダイナミックなコンテンポラリーダンスまで、そのしなやかで力強い肉体を駆使した独自の表現方法を模索しながら活動の幅を広げている。</a:t>
            </a:r>
          </a:p>
        </p:txBody>
      </p:sp>
      <p:pic>
        <p:nvPicPr>
          <p:cNvPr id="8" name="図 7"/>
          <p:cNvPicPr/>
          <p:nvPr/>
        </p:nvPicPr>
        <p:blipFill>
          <a:blip r:embed="rId2" cstate="email">
            <a:extLst>
              <a:ext uri="{28A0092B-C50C-407E-A947-70E740481C1C}">
                <a14:useLocalDpi xmlns:a14="http://schemas.microsoft.com/office/drawing/2010/main"/>
              </a:ext>
            </a:extLst>
          </a:blip>
          <a:srcRect/>
          <a:stretch>
            <a:fillRect/>
          </a:stretch>
        </p:blipFill>
        <p:spPr bwMode="auto">
          <a:xfrm>
            <a:off x="5512119" y="682757"/>
            <a:ext cx="913765" cy="1496219"/>
          </a:xfrm>
          <a:prstGeom prst="rect">
            <a:avLst/>
          </a:prstGeom>
          <a:noFill/>
          <a:ln>
            <a:noFill/>
          </a:ln>
        </p:spPr>
      </p:pic>
      <p:sp>
        <p:nvSpPr>
          <p:cNvPr id="9" name="テキスト ボックス 8"/>
          <p:cNvSpPr txBox="1"/>
          <p:nvPr/>
        </p:nvSpPr>
        <p:spPr>
          <a:xfrm>
            <a:off x="2133918" y="3164417"/>
            <a:ext cx="4686300" cy="2385268"/>
          </a:xfrm>
          <a:prstGeom prst="rect">
            <a:avLst/>
          </a:prstGeom>
          <a:noFill/>
        </p:spPr>
        <p:txBody>
          <a:bodyPr wrap="square" rtlCol="0">
            <a:spAutoFit/>
          </a:bodyPr>
          <a:lstStyle/>
          <a:p>
            <a:r>
              <a:rPr lang="ja-JP" altLang="en-US" sz="1400" b="1" dirty="0" smtClean="0"/>
              <a:t>大手可奈</a:t>
            </a:r>
            <a:r>
              <a:rPr lang="en-US" altLang="ja-JP" sz="1400" b="1" dirty="0" smtClean="0"/>
              <a:t> </a:t>
            </a:r>
            <a:r>
              <a:rPr lang="ja-JP" altLang="en-US" sz="1400" b="1" dirty="0" smtClean="0"/>
              <a:t>K</a:t>
            </a:r>
            <a:r>
              <a:rPr lang="en-US" altLang="ja-JP" sz="1400" b="1" dirty="0" err="1" smtClean="0"/>
              <a:t>ana</a:t>
            </a:r>
            <a:r>
              <a:rPr lang="en-US" altLang="ja-JP" sz="1400" b="1" dirty="0" smtClean="0"/>
              <a:t> </a:t>
            </a:r>
            <a:r>
              <a:rPr lang="en-US" altLang="ja-JP" sz="1400" b="1" dirty="0" err="1" smtClean="0"/>
              <a:t>Ote</a:t>
            </a:r>
            <a:r>
              <a:rPr lang="ja-JP" altLang="en-US" sz="1400" b="1" dirty="0" smtClean="0"/>
              <a:t>（</a:t>
            </a:r>
            <a:r>
              <a:rPr lang="ja-JP" altLang="en-US" sz="1400" b="1" dirty="0"/>
              <a:t>Japan）</a:t>
            </a:r>
          </a:p>
          <a:p>
            <a:r>
              <a:rPr lang="ja-JP" altLang="en-US" sz="1400" dirty="0"/>
              <a:t>ダンサー</a:t>
            </a:r>
          </a:p>
          <a:p>
            <a:endParaRPr lang="ja-JP" altLang="en-US" sz="1100" dirty="0"/>
          </a:p>
          <a:p>
            <a:r>
              <a:rPr lang="ja-JP" altLang="en-US" sz="1100" dirty="0"/>
              <a:t>1980年生まれ。３歳よりクラシックバレエを藤井久美子に師事。</a:t>
            </a:r>
          </a:p>
          <a:p>
            <a:r>
              <a:rPr lang="ja-JP" altLang="en-US" sz="1100" dirty="0"/>
              <a:t>1996リヨン国立コンセルヴァトワール留学。ディプロム取得。2001ジュンヌバレエ・インターナショナル（フランス）に入団。2002よりベルンバレエ（スイス）フェリックス・ドゥメリル芸術監督の下、コンテンポラリー作品、オペラやミュージカルの作品にも出演。2003年からカルト・ブランシュ（ノルウェー）では、オハッド・ナハリン、イナ・クリステル・ヨハンソンなど著名な振付家との創作活動をする。2004年からフリーランスとして、ヨーロッパを拠点に数々のプロジェクトに参加。2010年より、ポーラ美術振興財団若手芸術家の在外研修助成を受け、イスラエルのバットシェバ舞踊団、イラン・レヴ・メソッド・トレーニング・プログラムにて研修。GAGA講師、2012年に帰国。現在フリーとして活動。</a:t>
            </a:r>
            <a:endParaRPr kumimoji="1" lang="ja-JP" altLang="en-US" sz="1100" dirty="0"/>
          </a:p>
        </p:txBody>
      </p:sp>
      <p:pic>
        <p:nvPicPr>
          <p:cNvPr id="13" name="図 12"/>
          <p:cNvPicPr/>
          <p:nvPr/>
        </p:nvPicPr>
        <p:blipFill>
          <a:blip r:embed="rId3" cstate="email">
            <a:extLst>
              <a:ext uri="{28A0092B-C50C-407E-A947-70E740481C1C}">
                <a14:useLocalDpi xmlns:a14="http://schemas.microsoft.com/office/drawing/2010/main"/>
              </a:ext>
            </a:extLst>
          </a:blip>
          <a:srcRect/>
          <a:stretch>
            <a:fillRect/>
          </a:stretch>
        </p:blipFill>
        <p:spPr bwMode="auto">
          <a:xfrm>
            <a:off x="368301" y="3912182"/>
            <a:ext cx="1508125" cy="1201103"/>
          </a:xfrm>
          <a:prstGeom prst="rect">
            <a:avLst/>
          </a:prstGeom>
          <a:noFill/>
          <a:ln>
            <a:noFill/>
          </a:ln>
        </p:spPr>
      </p:pic>
      <p:sp>
        <p:nvSpPr>
          <p:cNvPr id="15" name="正方形/長方形 14"/>
          <p:cNvSpPr/>
          <p:nvPr/>
        </p:nvSpPr>
        <p:spPr>
          <a:xfrm>
            <a:off x="0" y="6030181"/>
            <a:ext cx="5207318" cy="1723549"/>
          </a:xfrm>
          <a:prstGeom prst="rect">
            <a:avLst/>
          </a:prstGeom>
        </p:spPr>
        <p:txBody>
          <a:bodyPr wrap="square">
            <a:spAutoFit/>
          </a:bodyPr>
          <a:lstStyle/>
          <a:p>
            <a:r>
              <a:rPr lang="ja-JP" altLang="en-US" sz="1400" b="1" dirty="0" smtClean="0"/>
              <a:t>西</a:t>
            </a:r>
            <a:r>
              <a:rPr lang="ja-JP" altLang="ja-JP" sz="1400" b="1" dirty="0" smtClean="0"/>
              <a:t>山 </a:t>
            </a:r>
            <a:r>
              <a:rPr lang="ja-JP" altLang="ja-JP" sz="1400" b="1" dirty="0"/>
              <a:t>友貴</a:t>
            </a:r>
            <a:r>
              <a:rPr lang="en-US" altLang="ja-JP" sz="1400" b="1" dirty="0"/>
              <a:t> Yuki </a:t>
            </a:r>
            <a:r>
              <a:rPr lang="en-US" altLang="ja-JP" sz="1400" b="1" dirty="0" err="1"/>
              <a:t>Nishiyama</a:t>
            </a:r>
            <a:r>
              <a:rPr lang="en-US" altLang="ja-JP" sz="1400" b="1" dirty="0"/>
              <a:t> (Japan)</a:t>
            </a:r>
            <a:endParaRPr lang="ja-JP" altLang="ja-JP" sz="1400" dirty="0"/>
          </a:p>
          <a:p>
            <a:r>
              <a:rPr lang="ja-JP" altLang="ja-JP" sz="1400" dirty="0"/>
              <a:t>ダンサー</a:t>
            </a:r>
          </a:p>
          <a:p>
            <a:r>
              <a:rPr lang="en-US" altLang="ja-JP" sz="1200" b="1" dirty="0"/>
              <a:t> </a:t>
            </a:r>
            <a:endParaRPr lang="ja-JP" altLang="ja-JP" sz="1200" dirty="0"/>
          </a:p>
          <a:p>
            <a:r>
              <a:rPr lang="ja-JP" altLang="ja-JP" sz="1100" dirty="0"/>
              <a:t>茨城県つくば市出身。幼い頃にモダンダンスを始め大学でコンテンポラリーダンスと出会う。平山素子に師事。</a:t>
            </a:r>
            <a:r>
              <a:rPr lang="en-US" altLang="ja-JP" sz="1100" dirty="0"/>
              <a:t>2008</a:t>
            </a:r>
            <a:r>
              <a:rPr lang="ja-JP" altLang="ja-JP" sz="1100" dirty="0"/>
              <a:t>年、筑波大学体育専門学校を卒業後、同大学院に進学。</a:t>
            </a:r>
            <a:r>
              <a:rPr lang="en-US" altLang="ja-JP" sz="1100" dirty="0"/>
              <a:t>2009</a:t>
            </a:r>
            <a:r>
              <a:rPr lang="ja-JP" altLang="ja-JP" sz="1100" dirty="0"/>
              <a:t>年</a:t>
            </a:r>
            <a:r>
              <a:rPr lang="en-US" altLang="ja-JP" sz="1100" dirty="0"/>
              <a:t>12</a:t>
            </a:r>
            <a:r>
              <a:rPr lang="ja-JP" altLang="ja-JP" sz="1100" dirty="0"/>
              <a:t>月より文化庁新進芸術家海外研修員として一年間</a:t>
            </a:r>
            <a:r>
              <a:rPr lang="en-US" altLang="ja-JP" sz="1100" dirty="0"/>
              <a:t>NY</a:t>
            </a:r>
            <a:r>
              <a:rPr lang="ja-JP" altLang="ja-JP" sz="1100" dirty="0"/>
              <a:t>に留学し、様々な振付家の作品に参加すると共に自身も作品を発表する。</a:t>
            </a:r>
            <a:r>
              <a:rPr lang="en-US" altLang="ja-JP" sz="1100" dirty="0"/>
              <a:t>2012</a:t>
            </a:r>
            <a:r>
              <a:rPr lang="ja-JP" altLang="ja-JP" sz="1100" dirty="0"/>
              <a:t>年、韓国で行われた第</a:t>
            </a:r>
            <a:r>
              <a:rPr lang="en-US" altLang="ja-JP" sz="1100" dirty="0"/>
              <a:t>9</a:t>
            </a:r>
            <a:r>
              <a:rPr lang="ja-JP" altLang="ja-JP" sz="1100" dirty="0"/>
              <a:t>回ソウル国際ダンスコンペティションにおいてコンテンポラリー部門で第</a:t>
            </a:r>
            <a:r>
              <a:rPr lang="en-US" altLang="ja-JP" sz="1100" dirty="0"/>
              <a:t>2</a:t>
            </a:r>
            <a:r>
              <a:rPr lang="ja-JP" altLang="ja-JP" sz="1100" dirty="0"/>
              <a:t>位を受賞</a:t>
            </a:r>
            <a:r>
              <a:rPr lang="ja-JP" altLang="ja-JP" sz="1100" dirty="0" smtClean="0"/>
              <a:t>。現在</a:t>
            </a:r>
            <a:r>
              <a:rPr lang="ja-JP" altLang="ja-JP" sz="1100" dirty="0"/>
              <a:t>はフリーで活動しながら、植草学園大学において非常勤講師も務める</a:t>
            </a:r>
            <a:r>
              <a:rPr lang="ja-JP" altLang="ja-JP" sz="1100" dirty="0" smtClean="0">
                <a:effectLst/>
              </a:rPr>
              <a:t> </a:t>
            </a:r>
            <a:endParaRPr lang="ja-JP" altLang="en-US" sz="1100" dirty="0"/>
          </a:p>
        </p:txBody>
      </p:sp>
      <p:pic>
        <p:nvPicPr>
          <p:cNvPr id="16" name="図 15"/>
          <p:cNvPicPr/>
          <p:nvPr/>
        </p:nvPicPr>
        <p:blipFill>
          <a:blip r:embed="rId4" cstate="email">
            <a:extLst>
              <a:ext uri="{28A0092B-C50C-407E-A947-70E740481C1C}">
                <a14:useLocalDpi xmlns:a14="http://schemas.microsoft.com/office/drawing/2010/main"/>
              </a:ext>
            </a:extLst>
          </a:blip>
          <a:srcRect/>
          <a:stretch>
            <a:fillRect/>
          </a:stretch>
        </p:blipFill>
        <p:spPr bwMode="auto">
          <a:xfrm>
            <a:off x="5334001" y="6325469"/>
            <a:ext cx="1381125" cy="1406790"/>
          </a:xfrm>
          <a:prstGeom prst="rect">
            <a:avLst/>
          </a:prstGeom>
          <a:noFill/>
          <a:ln>
            <a:noFill/>
          </a:ln>
        </p:spPr>
      </p:pic>
      <p:sp>
        <p:nvSpPr>
          <p:cNvPr id="18" name="正方形/長方形 17"/>
          <p:cNvSpPr/>
          <p:nvPr/>
        </p:nvSpPr>
        <p:spPr>
          <a:xfrm>
            <a:off x="2184083" y="8238877"/>
            <a:ext cx="4686300" cy="1538883"/>
          </a:xfrm>
          <a:prstGeom prst="rect">
            <a:avLst/>
          </a:prstGeom>
        </p:spPr>
        <p:txBody>
          <a:bodyPr wrap="square">
            <a:spAutoFit/>
          </a:bodyPr>
          <a:lstStyle/>
          <a:p>
            <a:r>
              <a:rPr lang="ja-JP" altLang="ja-JP" sz="1400" b="1" dirty="0" smtClean="0"/>
              <a:t>川合ロン</a:t>
            </a:r>
            <a:r>
              <a:rPr lang="en-US" altLang="ja-JP" sz="1400" b="1" dirty="0" smtClean="0"/>
              <a:t> </a:t>
            </a:r>
            <a:r>
              <a:rPr lang="en-US" altLang="ja-JP" sz="1400" b="1" dirty="0" err="1" smtClean="0"/>
              <a:t>Llon</a:t>
            </a:r>
            <a:r>
              <a:rPr lang="en-US" altLang="ja-JP" sz="1400" b="1" dirty="0" smtClean="0"/>
              <a:t> Kawai</a:t>
            </a:r>
            <a:r>
              <a:rPr lang="ja-JP" altLang="ja-JP" sz="1400" b="1" dirty="0" smtClean="0"/>
              <a:t>（</a:t>
            </a:r>
            <a:r>
              <a:rPr lang="en-US" altLang="ja-JP" sz="1400" b="1" dirty="0" smtClean="0"/>
              <a:t>Japan</a:t>
            </a:r>
            <a:r>
              <a:rPr lang="ja-JP" altLang="ja-JP" sz="1400" b="1" dirty="0" smtClean="0"/>
              <a:t>）</a:t>
            </a:r>
            <a:endParaRPr lang="ja-JP" altLang="ja-JP" sz="1400" dirty="0" smtClean="0"/>
          </a:p>
          <a:p>
            <a:r>
              <a:rPr lang="ja-JP" altLang="ja-JP" sz="1400" dirty="0" smtClean="0"/>
              <a:t>ダンサー</a:t>
            </a:r>
          </a:p>
          <a:p>
            <a:r>
              <a:rPr lang="en-US" altLang="ja-JP" sz="1100" dirty="0" smtClean="0"/>
              <a:t> </a:t>
            </a:r>
            <a:endParaRPr lang="ja-JP" altLang="ja-JP" sz="1100" dirty="0" smtClean="0"/>
          </a:p>
          <a:p>
            <a:r>
              <a:rPr lang="en-US" altLang="ja-JP" sz="1100" dirty="0" smtClean="0"/>
              <a:t>15</a:t>
            </a:r>
            <a:r>
              <a:rPr lang="ja-JP" altLang="ja-JP" sz="1100" dirty="0" smtClean="0"/>
              <a:t>歳からストリートダンス、ジャズダンスを始め、早稲田大学在学中より国内ダンスカンパニー作品へ出演。特定のバックボーンを持たないことを武器として質量と柔軟性のある強靭なダンスを展開。ダンスカンパニー</a:t>
            </a:r>
            <a:r>
              <a:rPr lang="en-US" altLang="ja-JP" sz="1100" dirty="0" smtClean="0"/>
              <a:t>Co.</a:t>
            </a:r>
            <a:r>
              <a:rPr lang="ja-JP" altLang="ja-JP" sz="1100" dirty="0" smtClean="0"/>
              <a:t>山田うんでの活動を中心に、金魚</a:t>
            </a:r>
            <a:r>
              <a:rPr lang="en-US" altLang="ja-JP" sz="1100" dirty="0" smtClean="0"/>
              <a:t>(</a:t>
            </a:r>
            <a:r>
              <a:rPr lang="ja-JP" altLang="ja-JP" sz="1100" dirty="0" smtClean="0"/>
              <a:t>鈴木ユキオ</a:t>
            </a:r>
            <a:r>
              <a:rPr lang="en-US" altLang="ja-JP" sz="1100" dirty="0" smtClean="0"/>
              <a:t>)</a:t>
            </a:r>
            <a:r>
              <a:rPr lang="ja-JP" altLang="ja-JP" sz="1100" dirty="0" smtClean="0"/>
              <a:t>やカンパニーデラシネラ</a:t>
            </a:r>
            <a:r>
              <a:rPr lang="en-US" altLang="ja-JP" sz="1100" dirty="0" smtClean="0"/>
              <a:t>(</a:t>
            </a:r>
            <a:r>
              <a:rPr lang="ja-JP" altLang="ja-JP" sz="1100" dirty="0" smtClean="0"/>
              <a:t>小野寺修二</a:t>
            </a:r>
            <a:r>
              <a:rPr lang="en-US" altLang="ja-JP" sz="1100" dirty="0" smtClean="0"/>
              <a:t>)</a:t>
            </a:r>
            <a:r>
              <a:rPr lang="ja-JP" altLang="ja-JP" sz="1100" dirty="0" smtClean="0"/>
              <a:t>作品への出演や人形劇への振付提供なども行う。</a:t>
            </a:r>
            <a:endParaRPr lang="ja-JP" altLang="ja-JP" sz="1100" dirty="0"/>
          </a:p>
        </p:txBody>
      </p:sp>
      <p:pic>
        <p:nvPicPr>
          <p:cNvPr id="19" name="図 18"/>
          <p:cNvPicPr/>
          <p:nvPr/>
        </p:nvPicPr>
        <p:blipFill>
          <a:blip r:embed="rId5" cstate="email">
            <a:extLst>
              <a:ext uri="{28A0092B-C50C-407E-A947-70E740481C1C}">
                <a14:useLocalDpi xmlns:a14="http://schemas.microsoft.com/office/drawing/2010/main"/>
              </a:ext>
            </a:extLst>
          </a:blip>
          <a:srcRect/>
          <a:stretch>
            <a:fillRect/>
          </a:stretch>
        </p:blipFill>
        <p:spPr bwMode="auto">
          <a:xfrm>
            <a:off x="770891" y="7947702"/>
            <a:ext cx="1105535" cy="1803718"/>
          </a:xfrm>
          <a:prstGeom prst="rect">
            <a:avLst/>
          </a:prstGeom>
          <a:noFill/>
          <a:ln>
            <a:noFill/>
          </a:ln>
        </p:spPr>
      </p:pic>
      <p:sp>
        <p:nvSpPr>
          <p:cNvPr id="20" name="テキスト ボックス 19"/>
          <p:cNvSpPr txBox="1"/>
          <p:nvPr/>
        </p:nvSpPr>
        <p:spPr>
          <a:xfrm>
            <a:off x="6263656" y="7732258"/>
            <a:ext cx="556563" cy="215444"/>
          </a:xfrm>
          <a:prstGeom prst="rect">
            <a:avLst/>
          </a:prstGeom>
          <a:noFill/>
        </p:spPr>
        <p:txBody>
          <a:bodyPr wrap="none" rtlCol="0">
            <a:spAutoFit/>
          </a:bodyPr>
          <a:lstStyle/>
          <a:p>
            <a:r>
              <a:rPr lang="en-US" altLang="ja-JP" sz="800" dirty="0" smtClean="0"/>
              <a:t>Ⓒ </a:t>
            </a:r>
            <a:r>
              <a:rPr lang="en-US" altLang="ja-JP" sz="800" dirty="0" err="1" smtClean="0"/>
              <a:t>bozzo</a:t>
            </a:r>
            <a:endParaRPr kumimoji="1" lang="ja-JP" altLang="en-US" sz="800" dirty="0"/>
          </a:p>
        </p:txBody>
      </p:sp>
      <p:sp>
        <p:nvSpPr>
          <p:cNvPr id="21" name="テキスト ボックス 20"/>
          <p:cNvSpPr txBox="1"/>
          <p:nvPr/>
        </p:nvSpPr>
        <p:spPr>
          <a:xfrm>
            <a:off x="1319863" y="9751420"/>
            <a:ext cx="518091" cy="215444"/>
          </a:xfrm>
          <a:prstGeom prst="rect">
            <a:avLst/>
          </a:prstGeom>
          <a:noFill/>
        </p:spPr>
        <p:txBody>
          <a:bodyPr wrap="none" rtlCol="0">
            <a:spAutoFit/>
          </a:bodyPr>
          <a:lstStyle/>
          <a:p>
            <a:r>
              <a:rPr lang="en-US" altLang="ja-JP" sz="800" dirty="0" smtClean="0"/>
              <a:t>Ⓒ </a:t>
            </a:r>
            <a:r>
              <a:rPr lang="ja-JP" altLang="en-US" sz="800" dirty="0" smtClean="0"/>
              <a:t>泉智</a:t>
            </a:r>
            <a:endParaRPr kumimoji="1" lang="ja-JP" altLang="en-US" sz="800" dirty="0"/>
          </a:p>
        </p:txBody>
      </p:sp>
    </p:spTree>
    <p:extLst>
      <p:ext uri="{BB962C8B-B14F-4D97-AF65-F5344CB8AC3E}">
        <p14:creationId xmlns:p14="http://schemas.microsoft.com/office/powerpoint/2010/main" val="3498955719"/>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662</TotalTime>
  <Words>397</Words>
  <Application>Microsoft Macintosh PowerPoint</Application>
  <PresentationFormat>A4 210x297 mm</PresentationFormat>
  <Paragraphs>108</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ホワイト</vt:lpstr>
      <vt:lpstr>『To Belong / Suwung』</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Marie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Belong / Suwaung』</dc:title>
  <dc:creator>Takimoto Marie</dc:creator>
  <cp:lastModifiedBy>Takimoto Marie</cp:lastModifiedBy>
  <cp:revision>36</cp:revision>
  <cp:lastPrinted>2014-05-11T12:13:54Z</cp:lastPrinted>
  <dcterms:created xsi:type="dcterms:W3CDTF">2014-05-11T02:30:50Z</dcterms:created>
  <dcterms:modified xsi:type="dcterms:W3CDTF">2014-05-11T14:06:00Z</dcterms:modified>
</cp:coreProperties>
</file>